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36"/>
  </p:notesMasterIdLst>
  <p:sldIdLst>
    <p:sldId id="356" r:id="rId2"/>
    <p:sldId id="256" r:id="rId3"/>
    <p:sldId id="322" r:id="rId4"/>
    <p:sldId id="278" r:id="rId5"/>
    <p:sldId id="260" r:id="rId6"/>
    <p:sldId id="261" r:id="rId7"/>
    <p:sldId id="262" r:id="rId8"/>
    <p:sldId id="263" r:id="rId9"/>
    <p:sldId id="348" r:id="rId10"/>
    <p:sldId id="349" r:id="rId11"/>
    <p:sldId id="350" r:id="rId12"/>
    <p:sldId id="351" r:id="rId13"/>
    <p:sldId id="346" r:id="rId14"/>
    <p:sldId id="324" r:id="rId15"/>
    <p:sldId id="308" r:id="rId16"/>
    <p:sldId id="309" r:id="rId17"/>
    <p:sldId id="325" r:id="rId18"/>
    <p:sldId id="328" r:id="rId19"/>
    <p:sldId id="310" r:id="rId20"/>
    <p:sldId id="326" r:id="rId21"/>
    <p:sldId id="327" r:id="rId22"/>
    <p:sldId id="352" r:id="rId23"/>
    <p:sldId id="353" r:id="rId24"/>
    <p:sldId id="312" r:id="rId25"/>
    <p:sldId id="313" r:id="rId26"/>
    <p:sldId id="314" r:id="rId27"/>
    <p:sldId id="315" r:id="rId28"/>
    <p:sldId id="274" r:id="rId29"/>
    <p:sldId id="275" r:id="rId30"/>
    <p:sldId id="354" r:id="rId31"/>
    <p:sldId id="279" r:id="rId32"/>
    <p:sldId id="305" r:id="rId33"/>
    <p:sldId id="280" r:id="rId34"/>
    <p:sldId id="355" r:id="rId35"/>
  </p:sldIdLst>
  <p:sldSz cx="9144000" cy="5143500" type="screen16x9"/>
  <p:notesSz cx="6799263" cy="9929813"/>
  <p:embeddedFontLst>
    <p:embeddedFont>
      <p:font typeface="Bahnschrift Light Condensed" panose="020B0502040204020203" pitchFamily="34" charset="0"/>
      <p:regular r:id="rId37"/>
    </p:embeddedFont>
    <p:embeddedFont>
      <p:font typeface="Calibri" panose="020F0502020204030204" pitchFamily="34" charset="0"/>
      <p:regular r:id="rId38"/>
      <p:bold r:id="rId39"/>
      <p:italic r:id="rId40"/>
      <p:boldItalic r:id="rId41"/>
    </p:embeddedFont>
    <p:embeddedFont>
      <p:font typeface="Calibri Light" panose="020F0302020204030204" pitchFamily="34" charset="0"/>
      <p:regular r:id="rId42"/>
      <p:italic r:id="rId43"/>
    </p:embeddedFont>
    <p:embeddedFont>
      <p:font typeface="Proxima Nova" panose="020B0604020202020204" charset="0"/>
      <p:regular r:id="rId44"/>
      <p:bold r:id="rId45"/>
      <p:italic r:id="rId46"/>
      <p:boldItalic r:id="rId47"/>
    </p:embeddedFont>
  </p:embeddedFontLst>
  <p:defaultTextStyle>
    <a:defPPr>
      <a:defRPr lang="pt-BR"/>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F592100-A5BC-4E11-B0D6-7DC266C1AD29}">
  <a:tblStyle styleId="{6F592100-A5BC-4E11-B0D6-7DC266C1AD29}" styleName="Table_0">
    <a:wholeTbl>
      <a:tcTxStyle b="off" i="off">
        <a:font>
          <a:latin typeface="Arial"/>
          <a:ea typeface="Arial"/>
          <a:cs typeface="Arial"/>
        </a:font>
        <a:srgbClr val="202729"/>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E7E8"/>
          </a:solidFill>
        </a:fill>
      </a:tcStyle>
    </a:wholeTbl>
    <a:band1H>
      <a:tcTxStyle b="off" i="off"/>
      <a:tcStyle>
        <a:tcBdr/>
        <a:fill>
          <a:solidFill>
            <a:srgbClr val="CCCCCD"/>
          </a:solidFill>
        </a:fill>
      </a:tcStyle>
    </a:band1H>
    <a:band2H>
      <a:tcTxStyle b="off" i="off"/>
      <a:tcStyle>
        <a:tcBdr/>
      </a:tcStyle>
    </a:band2H>
    <a:band1V>
      <a:tcTxStyle b="off" i="off"/>
      <a:tcStyle>
        <a:tcBdr/>
        <a:fill>
          <a:solidFill>
            <a:srgbClr val="CCCCCD"/>
          </a:solidFill>
        </a:fill>
      </a:tcStyle>
    </a:band1V>
    <a:band2V>
      <a:tcTxStyle b="off" i="off"/>
      <a:tcStyle>
        <a:tcBdr/>
      </a:tcStyle>
    </a:band2V>
    <a:lastCol>
      <a:tcTxStyle b="on" i="off">
        <a:font>
          <a:latin typeface="Arial"/>
          <a:ea typeface="Arial"/>
          <a:cs typeface="Arial"/>
        </a:font>
        <a:srgbClr val="FFFFFF"/>
      </a:tcTxStyle>
      <a:tcStyle>
        <a:tcBdr/>
        <a:fill>
          <a:solidFill>
            <a:srgbClr val="353744"/>
          </a:solidFill>
        </a:fill>
      </a:tcStyle>
    </a:lastCol>
    <a:firstCol>
      <a:tcTxStyle b="on" i="off">
        <a:font>
          <a:latin typeface="Arial"/>
          <a:ea typeface="Arial"/>
          <a:cs typeface="Arial"/>
        </a:font>
        <a:srgbClr val="FFFFFF"/>
      </a:tcTxStyle>
      <a:tcStyle>
        <a:tcBdr/>
        <a:fill>
          <a:solidFill>
            <a:srgbClr val="353744"/>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353744"/>
          </a:solidFill>
        </a:fill>
      </a:tcStyle>
    </a:lastRow>
    <a:seCell>
      <a:tcTxStyle b="off" i="off"/>
      <a:tcStyle>
        <a:tcBdr/>
      </a:tcStyle>
    </a:seCell>
    <a:swCell>
      <a:tcTxStyle b="off" i="off"/>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353744"/>
          </a:solidFill>
        </a:fill>
      </a:tcStyle>
    </a:firstRow>
    <a:neCell>
      <a:tcTxStyle b="off" i="off"/>
      <a:tcStyle>
        <a:tcBdr/>
      </a:tcStyle>
    </a:neCell>
    <a:nwCell>
      <a:tcTxStyle b="off" i="off"/>
      <a:tcStyle>
        <a:tcBdr/>
      </a:tcStyle>
    </a:nwCell>
  </a:tblStyle>
  <a:tblStyle styleId="{3CF40586-2E85-4E6E-8890-412103D28985}" styleName="Table_1">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1A9FCA8-C7FF-4D56-AF62-4535A7773832}" styleName="Table_2">
    <a:wholeTbl>
      <a:tcTxStyle b="off" i="off">
        <a:font>
          <a:latin typeface="Arial"/>
          <a:ea typeface="Arial"/>
          <a:cs typeface="Arial"/>
        </a:font>
        <a:srgbClr val="202729"/>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E7E8"/>
          </a:solidFill>
        </a:fill>
      </a:tcStyle>
    </a:wholeTbl>
    <a:band1H>
      <a:tcTxStyle/>
      <a:tcStyle>
        <a:tcBdr/>
        <a:fill>
          <a:solidFill>
            <a:srgbClr val="CCCCCD"/>
          </a:solidFill>
        </a:fill>
      </a:tcStyle>
    </a:band1H>
    <a:band2H>
      <a:tcTxStyle/>
      <a:tcStyle>
        <a:tcBdr/>
      </a:tcStyle>
    </a:band2H>
    <a:band1V>
      <a:tcTxStyle/>
      <a:tcStyle>
        <a:tcBdr/>
        <a:fill>
          <a:solidFill>
            <a:srgbClr val="CCCCCD"/>
          </a:solidFill>
        </a:fill>
      </a:tcStyle>
    </a:band1V>
    <a:band2V>
      <a:tcTxStyle/>
      <a:tcStyle>
        <a:tcBdr/>
      </a:tcStyle>
    </a:band2V>
    <a:lastCol>
      <a:tcTxStyle b="on" i="off">
        <a:font>
          <a:latin typeface="Arial"/>
          <a:ea typeface="Arial"/>
          <a:cs typeface="Arial"/>
        </a:font>
        <a:srgbClr val="FFFFFF"/>
      </a:tcTxStyle>
      <a:tcStyle>
        <a:tcBdr/>
        <a:fill>
          <a:solidFill>
            <a:srgbClr val="353744"/>
          </a:solidFill>
        </a:fill>
      </a:tcStyle>
    </a:lastCol>
    <a:firstCol>
      <a:tcTxStyle b="on" i="off">
        <a:font>
          <a:latin typeface="Arial"/>
          <a:ea typeface="Arial"/>
          <a:cs typeface="Arial"/>
        </a:font>
        <a:srgbClr val="FFFFFF"/>
      </a:tcTxStyle>
      <a:tcStyle>
        <a:tcBdr/>
        <a:fill>
          <a:solidFill>
            <a:srgbClr val="353744"/>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353744"/>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353744"/>
          </a:solidFill>
        </a:fill>
      </a:tcStyle>
    </a:firstRow>
    <a:neCell>
      <a:tcTxStyle/>
      <a:tcStyle>
        <a:tcBdr/>
      </a:tcStyle>
    </a:neCell>
    <a:nwCell>
      <a:tcTxStyle/>
      <a:tcStyle>
        <a:tcBdr/>
      </a:tcStyle>
    </a:nwCell>
  </a:tblStyle>
  <a:tblStyle styleId="{ECADAEC0-8AAC-412E-8FD3-29E8DFE5AB4D}" styleName="Table_3">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842" autoAdjust="0"/>
    <p:restoredTop sz="94660"/>
  </p:normalViewPr>
  <p:slideViewPr>
    <p:cSldViewPr snapToGrid="0">
      <p:cViewPr varScale="1">
        <p:scale>
          <a:sx n="107" d="100"/>
          <a:sy n="107" d="100"/>
        </p:scale>
        <p:origin x="774" y="90"/>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Google Shape;3;n">
            <a:extLst>
              <a:ext uri="{FF2B5EF4-FFF2-40B4-BE49-F238E27FC236}">
                <a16:creationId xmlns:a16="http://schemas.microsoft.com/office/drawing/2014/main" id="{2D25A052-757D-10EA-959E-33A3F7C8E8DF}"/>
              </a:ext>
            </a:extLst>
          </p:cNvPr>
          <p:cNvSpPr>
            <a:spLocks noGrp="1" noRot="1" noChangeAspect="1"/>
          </p:cNvSpPr>
          <p:nvPr>
            <p:ph type="sldImg" idx="2"/>
          </p:nvPr>
        </p:nvSpPr>
        <p:spPr bwMode="auto">
          <a:xfrm>
            <a:off x="90488" y="744538"/>
            <a:ext cx="6618287" cy="3724275"/>
          </a:xfrm>
          <a:custGeom>
            <a:avLst/>
            <a:gdLst>
              <a:gd name="T0" fmla="*/ 0 w 120000"/>
              <a:gd name="T1" fmla="*/ 0 h 120000"/>
              <a:gd name="T2" fmla="*/ 2147483646 w 120000"/>
              <a:gd name="T3" fmla="*/ 0 h 120000"/>
              <a:gd name="T4" fmla="*/ 2147483646 w 120000"/>
              <a:gd name="T5" fmla="*/ 2147483646 h 120000"/>
              <a:gd name="T6" fmla="*/ 0 w 120000"/>
              <a:gd name="T7" fmla="*/ 2147483646 h 120000"/>
              <a:gd name="T8" fmla="*/ 0 w 120000"/>
              <a:gd name="T9" fmla="*/ 0 h 1200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2051" name="Google Shape;4;n">
            <a:extLst>
              <a:ext uri="{FF2B5EF4-FFF2-40B4-BE49-F238E27FC236}">
                <a16:creationId xmlns:a16="http://schemas.microsoft.com/office/drawing/2014/main" id="{ADCFD5D7-0870-DD3A-1526-A677F1B396ED}"/>
              </a:ext>
            </a:extLst>
          </p:cNvPr>
          <p:cNvSpPr txBox="1">
            <a:spLocks noGrp="1"/>
          </p:cNvSpPr>
          <p:nvPr>
            <p:ph type="body" idx="1"/>
          </p:nvPr>
        </p:nvSpPr>
        <p:spPr bwMode="auto">
          <a:xfrm>
            <a:off x="679927" y="4716661"/>
            <a:ext cx="5439410" cy="4468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pt-BR" altLang="pt-BR">
              <a:sym typeface="Arial" panose="020B0604020202020204" pitchFamily="34" charset="0"/>
            </a:endParaRPr>
          </a:p>
        </p:txBody>
      </p:sp>
    </p:spTree>
    <p:extLst>
      <p:ext uri="{BB962C8B-B14F-4D97-AF65-F5344CB8AC3E}">
        <p14:creationId xmlns:p14="http://schemas.microsoft.com/office/powerpoint/2010/main" val="38783715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29845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098" name="Google Shape;137;g138b9f5073c_7_75:notes">
            <a:extLst>
              <a:ext uri="{FF2B5EF4-FFF2-40B4-BE49-F238E27FC236}">
                <a16:creationId xmlns:a16="http://schemas.microsoft.com/office/drawing/2014/main" id="{AA2A7A34-56A2-74A2-FBDA-164EC5FE88DB}"/>
              </a:ext>
            </a:extLst>
          </p:cNvPr>
          <p:cNvSpPr>
            <a:spLocks noGrp="1" noRot="1" noChangeAspect="1" noTextEdit="1"/>
          </p:cNvSpPr>
          <p:nvPr>
            <p:ph type="sldImg" idx="2"/>
          </p:nvPr>
        </p:nvSpPr>
        <p:spPr>
          <a:noFill/>
          <a:ln>
            <a:headEnd/>
            <a:tailEnd/>
          </a:ln>
        </p:spPr>
      </p:sp>
      <p:sp>
        <p:nvSpPr>
          <p:cNvPr id="4099" name="Google Shape;138;g138b9f5073c_7_75:notes">
            <a:extLst>
              <a:ext uri="{FF2B5EF4-FFF2-40B4-BE49-F238E27FC236}">
                <a16:creationId xmlns:a16="http://schemas.microsoft.com/office/drawing/2014/main" id="{38E3405E-4364-36AD-42F5-B2EB06D48A00}"/>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39940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7410" name="Google Shape;183;g138b9f5073c_7_114:notes">
            <a:extLst>
              <a:ext uri="{FF2B5EF4-FFF2-40B4-BE49-F238E27FC236}">
                <a16:creationId xmlns:a16="http://schemas.microsoft.com/office/drawing/2014/main" id="{103765AD-0F3D-C490-A9FB-3250B58ABF05}"/>
              </a:ext>
            </a:extLst>
          </p:cNvPr>
          <p:cNvSpPr>
            <a:spLocks noGrp="1" noRot="1" noChangeAspect="1" noTextEdit="1"/>
          </p:cNvSpPr>
          <p:nvPr>
            <p:ph type="sldImg" idx="2"/>
          </p:nvPr>
        </p:nvSpPr>
        <p:spPr>
          <a:noFill/>
          <a:ln>
            <a:headEnd/>
            <a:tailEnd/>
          </a:ln>
        </p:spPr>
      </p:sp>
      <p:sp>
        <p:nvSpPr>
          <p:cNvPr id="17411" name="Google Shape;184;g138b9f5073c_7_114:notes">
            <a:extLst>
              <a:ext uri="{FF2B5EF4-FFF2-40B4-BE49-F238E27FC236}">
                <a16:creationId xmlns:a16="http://schemas.microsoft.com/office/drawing/2014/main" id="{A30304D1-90C5-1175-E3C7-471463359D50}"/>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4341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9458" name="Google Shape;189;g138b9f5073c_7_119:notes">
            <a:extLst>
              <a:ext uri="{FF2B5EF4-FFF2-40B4-BE49-F238E27FC236}">
                <a16:creationId xmlns:a16="http://schemas.microsoft.com/office/drawing/2014/main" id="{DADC0B64-E567-29D5-6EF6-25D99B276C07}"/>
              </a:ext>
            </a:extLst>
          </p:cNvPr>
          <p:cNvSpPr>
            <a:spLocks noGrp="1" noRot="1" noChangeAspect="1" noTextEdit="1"/>
          </p:cNvSpPr>
          <p:nvPr>
            <p:ph type="sldImg" idx="2"/>
          </p:nvPr>
        </p:nvSpPr>
        <p:spPr>
          <a:noFill/>
          <a:ln>
            <a:headEnd/>
            <a:tailEnd/>
          </a:ln>
        </p:spPr>
      </p:sp>
      <p:sp>
        <p:nvSpPr>
          <p:cNvPr id="19459" name="Google Shape;190;g138b9f5073c_7_119:notes">
            <a:extLst>
              <a:ext uri="{FF2B5EF4-FFF2-40B4-BE49-F238E27FC236}">
                <a16:creationId xmlns:a16="http://schemas.microsoft.com/office/drawing/2014/main" id="{CE587921-5E28-F86A-BE84-970693F55E8C}"/>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a:latin typeface="Arial" panose="020B0604020202020204" pitchFamily="34" charset="0"/>
              <a:cs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1506" name="Google Shape;149;p11:notes">
            <a:extLst>
              <a:ext uri="{FF2B5EF4-FFF2-40B4-BE49-F238E27FC236}">
                <a16:creationId xmlns:a16="http://schemas.microsoft.com/office/drawing/2014/main" id="{C013DC6F-AF26-2FFD-CB7C-6BCE66F8E387}"/>
              </a:ext>
            </a:extLst>
          </p:cNvPr>
          <p:cNvSpPr>
            <a:spLocks noGrp="1" noRot="1" noChangeAspect="1" noTextEdit="1"/>
          </p:cNvSpPr>
          <p:nvPr>
            <p:ph type="sldImg" idx="2"/>
          </p:nvPr>
        </p:nvSpPr>
        <p:spPr>
          <a:ln>
            <a:headEnd/>
            <a:tailEnd/>
          </a:ln>
        </p:spPr>
      </p:sp>
      <p:sp>
        <p:nvSpPr>
          <p:cNvPr id="21507" name="Google Shape;150;p11:notes">
            <a:extLst>
              <a:ext uri="{FF2B5EF4-FFF2-40B4-BE49-F238E27FC236}">
                <a16:creationId xmlns:a16="http://schemas.microsoft.com/office/drawing/2014/main" id="{A91DBDEC-BFCF-E22C-284C-B6432AE0D529}"/>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36414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1506" name="Google Shape;149;p11:notes">
            <a:extLst>
              <a:ext uri="{FF2B5EF4-FFF2-40B4-BE49-F238E27FC236}">
                <a16:creationId xmlns:a16="http://schemas.microsoft.com/office/drawing/2014/main" id="{C013DC6F-AF26-2FFD-CB7C-6BCE66F8E387}"/>
              </a:ext>
            </a:extLst>
          </p:cNvPr>
          <p:cNvSpPr>
            <a:spLocks noGrp="1" noRot="1" noChangeAspect="1" noTextEdit="1"/>
          </p:cNvSpPr>
          <p:nvPr>
            <p:ph type="sldImg" idx="2"/>
          </p:nvPr>
        </p:nvSpPr>
        <p:spPr>
          <a:ln>
            <a:headEnd/>
            <a:tailEnd/>
          </a:ln>
        </p:spPr>
      </p:sp>
      <p:sp>
        <p:nvSpPr>
          <p:cNvPr id="21507" name="Google Shape;150;p11:notes">
            <a:extLst>
              <a:ext uri="{FF2B5EF4-FFF2-40B4-BE49-F238E27FC236}">
                <a16:creationId xmlns:a16="http://schemas.microsoft.com/office/drawing/2014/main" id="{A91DBDEC-BFCF-E22C-284C-B6432AE0D529}"/>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5871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3554" name="Google Shape;156;p12:notes">
            <a:extLst>
              <a:ext uri="{FF2B5EF4-FFF2-40B4-BE49-F238E27FC236}">
                <a16:creationId xmlns:a16="http://schemas.microsoft.com/office/drawing/2014/main" id="{614887F8-279F-BFDE-714C-0D0B4AF07D38}"/>
              </a:ext>
            </a:extLst>
          </p:cNvPr>
          <p:cNvSpPr>
            <a:spLocks noGrp="1" noRot="1" noChangeAspect="1" noTextEdit="1"/>
          </p:cNvSpPr>
          <p:nvPr>
            <p:ph type="sldImg" idx="2"/>
          </p:nvPr>
        </p:nvSpPr>
        <p:spPr>
          <a:ln>
            <a:headEnd/>
            <a:tailEnd/>
          </a:ln>
        </p:spPr>
      </p:sp>
      <p:sp>
        <p:nvSpPr>
          <p:cNvPr id="23555" name="Google Shape;157;p12:notes">
            <a:extLst>
              <a:ext uri="{FF2B5EF4-FFF2-40B4-BE49-F238E27FC236}">
                <a16:creationId xmlns:a16="http://schemas.microsoft.com/office/drawing/2014/main" id="{93EFA49F-FDC0-5922-A001-CAA48F738C51}"/>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177754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3554" name="Google Shape;156;p12:notes">
            <a:extLst>
              <a:ext uri="{FF2B5EF4-FFF2-40B4-BE49-F238E27FC236}">
                <a16:creationId xmlns:a16="http://schemas.microsoft.com/office/drawing/2014/main" id="{614887F8-279F-BFDE-714C-0D0B4AF07D38}"/>
              </a:ext>
            </a:extLst>
          </p:cNvPr>
          <p:cNvSpPr>
            <a:spLocks noGrp="1" noRot="1" noChangeAspect="1" noTextEdit="1"/>
          </p:cNvSpPr>
          <p:nvPr>
            <p:ph type="sldImg" idx="2"/>
          </p:nvPr>
        </p:nvSpPr>
        <p:spPr>
          <a:ln>
            <a:headEnd/>
            <a:tailEnd/>
          </a:ln>
        </p:spPr>
      </p:sp>
      <p:sp>
        <p:nvSpPr>
          <p:cNvPr id="23555" name="Google Shape;157;p12:notes">
            <a:extLst>
              <a:ext uri="{FF2B5EF4-FFF2-40B4-BE49-F238E27FC236}">
                <a16:creationId xmlns:a16="http://schemas.microsoft.com/office/drawing/2014/main" id="{93EFA49F-FDC0-5922-A001-CAA48F738C51}"/>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10016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7890" name="Google Shape;211;p19:notes">
            <a:extLst>
              <a:ext uri="{FF2B5EF4-FFF2-40B4-BE49-F238E27FC236}">
                <a16:creationId xmlns:a16="http://schemas.microsoft.com/office/drawing/2014/main" id="{626321B6-8D61-0004-0046-938870ED9A55}"/>
              </a:ext>
            </a:extLst>
          </p:cNvPr>
          <p:cNvSpPr>
            <a:spLocks noGrp="1" noRot="1" noChangeAspect="1" noTextEdit="1"/>
          </p:cNvSpPr>
          <p:nvPr>
            <p:ph type="sldImg" idx="2"/>
          </p:nvPr>
        </p:nvSpPr>
        <p:spPr>
          <a:ln>
            <a:headEnd/>
            <a:tailEnd/>
          </a:ln>
        </p:spPr>
      </p:sp>
      <p:sp>
        <p:nvSpPr>
          <p:cNvPr id="37891" name="Google Shape;212;p19:notes">
            <a:extLst>
              <a:ext uri="{FF2B5EF4-FFF2-40B4-BE49-F238E27FC236}">
                <a16:creationId xmlns:a16="http://schemas.microsoft.com/office/drawing/2014/main" id="{8497366B-5479-61AE-AE0F-3C50498E3897}"/>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536482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5602" name="Google Shape;164;p13:notes">
            <a:extLst>
              <a:ext uri="{FF2B5EF4-FFF2-40B4-BE49-F238E27FC236}">
                <a16:creationId xmlns:a16="http://schemas.microsoft.com/office/drawing/2014/main" id="{E6C56E58-8D4A-4557-8FC7-C62B86D6F4CE}"/>
              </a:ext>
            </a:extLst>
          </p:cNvPr>
          <p:cNvSpPr>
            <a:spLocks noGrp="1" noRot="1" noChangeAspect="1" noTextEdit="1"/>
          </p:cNvSpPr>
          <p:nvPr>
            <p:ph type="sldImg" idx="2"/>
          </p:nvPr>
        </p:nvSpPr>
        <p:spPr>
          <a:ln>
            <a:headEnd/>
            <a:tailEnd/>
          </a:ln>
        </p:spPr>
      </p:sp>
      <p:sp>
        <p:nvSpPr>
          <p:cNvPr id="25603" name="Google Shape;165;p13:notes">
            <a:extLst>
              <a:ext uri="{FF2B5EF4-FFF2-40B4-BE49-F238E27FC236}">
                <a16:creationId xmlns:a16="http://schemas.microsoft.com/office/drawing/2014/main" id="{DFF70376-DDA3-9C9A-8B75-83DE2C1D7D39}"/>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8940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5602" name="Google Shape;164;p13:notes">
            <a:extLst>
              <a:ext uri="{FF2B5EF4-FFF2-40B4-BE49-F238E27FC236}">
                <a16:creationId xmlns:a16="http://schemas.microsoft.com/office/drawing/2014/main" id="{E6C56E58-8D4A-4557-8FC7-C62B86D6F4CE}"/>
              </a:ext>
            </a:extLst>
          </p:cNvPr>
          <p:cNvSpPr>
            <a:spLocks noGrp="1" noRot="1" noChangeAspect="1" noTextEdit="1"/>
          </p:cNvSpPr>
          <p:nvPr>
            <p:ph type="sldImg" idx="2"/>
          </p:nvPr>
        </p:nvSpPr>
        <p:spPr>
          <a:ln>
            <a:headEnd/>
            <a:tailEnd/>
          </a:ln>
        </p:spPr>
      </p:sp>
      <p:sp>
        <p:nvSpPr>
          <p:cNvPr id="25603" name="Google Shape;165;p13:notes">
            <a:extLst>
              <a:ext uri="{FF2B5EF4-FFF2-40B4-BE49-F238E27FC236}">
                <a16:creationId xmlns:a16="http://schemas.microsoft.com/office/drawing/2014/main" id="{DFF70376-DDA3-9C9A-8B75-83DE2C1D7D39}"/>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006877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7650" name="Google Shape;171;p14:notes">
            <a:extLst>
              <a:ext uri="{FF2B5EF4-FFF2-40B4-BE49-F238E27FC236}">
                <a16:creationId xmlns:a16="http://schemas.microsoft.com/office/drawing/2014/main" id="{E2ADAC22-6941-51C5-8016-F45A72DFFF3A}"/>
              </a:ext>
            </a:extLst>
          </p:cNvPr>
          <p:cNvSpPr>
            <a:spLocks noGrp="1" noRot="1" noChangeAspect="1" noTextEdit="1"/>
          </p:cNvSpPr>
          <p:nvPr>
            <p:ph type="sldImg" idx="2"/>
          </p:nvPr>
        </p:nvSpPr>
        <p:spPr>
          <a:ln>
            <a:headEnd/>
            <a:tailEnd/>
          </a:ln>
        </p:spPr>
      </p:sp>
      <p:sp>
        <p:nvSpPr>
          <p:cNvPr id="27651" name="Google Shape;172;p14:notes">
            <a:extLst>
              <a:ext uri="{FF2B5EF4-FFF2-40B4-BE49-F238E27FC236}">
                <a16:creationId xmlns:a16="http://schemas.microsoft.com/office/drawing/2014/main" id="{890B9B8D-29DB-8EDB-0E00-F1B8933F7488}"/>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52018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218" name="Google Shape;298;g138b9f5073c_7_214:notes">
            <a:extLst>
              <a:ext uri="{FF2B5EF4-FFF2-40B4-BE49-F238E27FC236}">
                <a16:creationId xmlns:a16="http://schemas.microsoft.com/office/drawing/2014/main" id="{7FFDD065-8984-B0C3-E1E4-D126034A9EB9}"/>
              </a:ext>
            </a:extLst>
          </p:cNvPr>
          <p:cNvSpPr>
            <a:spLocks noGrp="1" noRot="1" noChangeAspect="1" noTextEdit="1"/>
          </p:cNvSpPr>
          <p:nvPr>
            <p:ph type="sldImg" idx="2"/>
          </p:nvPr>
        </p:nvSpPr>
        <p:spPr>
          <a:noFill/>
          <a:ln>
            <a:headEnd/>
            <a:tailEnd/>
          </a:ln>
        </p:spPr>
      </p:sp>
      <p:sp>
        <p:nvSpPr>
          <p:cNvPr id="9219" name="Google Shape;299;g138b9f5073c_7_214:notes">
            <a:extLst>
              <a:ext uri="{FF2B5EF4-FFF2-40B4-BE49-F238E27FC236}">
                <a16:creationId xmlns:a16="http://schemas.microsoft.com/office/drawing/2014/main" id="{EB3AAD0F-B79D-B0F0-B397-F2102ED5BD6E}"/>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710998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7650" name="Google Shape;171;p14:notes">
            <a:extLst>
              <a:ext uri="{FF2B5EF4-FFF2-40B4-BE49-F238E27FC236}">
                <a16:creationId xmlns:a16="http://schemas.microsoft.com/office/drawing/2014/main" id="{E2ADAC22-6941-51C5-8016-F45A72DFFF3A}"/>
              </a:ext>
            </a:extLst>
          </p:cNvPr>
          <p:cNvSpPr>
            <a:spLocks noGrp="1" noRot="1" noChangeAspect="1" noTextEdit="1"/>
          </p:cNvSpPr>
          <p:nvPr>
            <p:ph type="sldImg" idx="2"/>
          </p:nvPr>
        </p:nvSpPr>
        <p:spPr>
          <a:ln>
            <a:headEnd/>
            <a:tailEnd/>
          </a:ln>
        </p:spPr>
      </p:sp>
      <p:sp>
        <p:nvSpPr>
          <p:cNvPr id="27651" name="Google Shape;172;p14:notes">
            <a:extLst>
              <a:ext uri="{FF2B5EF4-FFF2-40B4-BE49-F238E27FC236}">
                <a16:creationId xmlns:a16="http://schemas.microsoft.com/office/drawing/2014/main" id="{890B9B8D-29DB-8EDB-0E00-F1B8933F7488}"/>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770441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7650" name="Google Shape;171;p14:notes">
            <a:extLst>
              <a:ext uri="{FF2B5EF4-FFF2-40B4-BE49-F238E27FC236}">
                <a16:creationId xmlns:a16="http://schemas.microsoft.com/office/drawing/2014/main" id="{E2ADAC22-6941-51C5-8016-F45A72DFFF3A}"/>
              </a:ext>
            </a:extLst>
          </p:cNvPr>
          <p:cNvSpPr>
            <a:spLocks noGrp="1" noRot="1" noChangeAspect="1" noTextEdit="1"/>
          </p:cNvSpPr>
          <p:nvPr>
            <p:ph type="sldImg" idx="2"/>
          </p:nvPr>
        </p:nvSpPr>
        <p:spPr>
          <a:ln>
            <a:headEnd/>
            <a:tailEnd/>
          </a:ln>
        </p:spPr>
      </p:sp>
      <p:sp>
        <p:nvSpPr>
          <p:cNvPr id="27651" name="Google Shape;172;p14:notes">
            <a:extLst>
              <a:ext uri="{FF2B5EF4-FFF2-40B4-BE49-F238E27FC236}">
                <a16:creationId xmlns:a16="http://schemas.microsoft.com/office/drawing/2014/main" id="{890B9B8D-29DB-8EDB-0E00-F1B8933F7488}"/>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015351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9698" name="Google Shape;179;p15:notes">
            <a:extLst>
              <a:ext uri="{FF2B5EF4-FFF2-40B4-BE49-F238E27FC236}">
                <a16:creationId xmlns:a16="http://schemas.microsoft.com/office/drawing/2014/main" id="{67465055-4DD2-F4BB-B5FD-DC192D267723}"/>
              </a:ext>
            </a:extLst>
          </p:cNvPr>
          <p:cNvSpPr>
            <a:spLocks noGrp="1" noRot="1" noChangeAspect="1" noTextEdit="1"/>
          </p:cNvSpPr>
          <p:nvPr>
            <p:ph type="sldImg" idx="2"/>
          </p:nvPr>
        </p:nvSpPr>
        <p:spPr>
          <a:ln>
            <a:headEnd/>
            <a:tailEnd/>
          </a:ln>
        </p:spPr>
      </p:sp>
      <p:sp>
        <p:nvSpPr>
          <p:cNvPr id="29699" name="Google Shape;180;p15:notes">
            <a:extLst>
              <a:ext uri="{FF2B5EF4-FFF2-40B4-BE49-F238E27FC236}">
                <a16:creationId xmlns:a16="http://schemas.microsoft.com/office/drawing/2014/main" id="{9C0CB1D6-4FBF-E9C5-0E19-BEE3047D43C1}"/>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976297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1746" name="Google Shape;187;p16:notes">
            <a:extLst>
              <a:ext uri="{FF2B5EF4-FFF2-40B4-BE49-F238E27FC236}">
                <a16:creationId xmlns:a16="http://schemas.microsoft.com/office/drawing/2014/main" id="{6553D918-2F20-E17A-43FE-E800FA9DEE2D}"/>
              </a:ext>
            </a:extLst>
          </p:cNvPr>
          <p:cNvSpPr>
            <a:spLocks noGrp="1" noRot="1" noChangeAspect="1" noTextEdit="1"/>
          </p:cNvSpPr>
          <p:nvPr>
            <p:ph type="sldImg" idx="2"/>
          </p:nvPr>
        </p:nvSpPr>
        <p:spPr>
          <a:ln>
            <a:headEnd/>
            <a:tailEnd/>
          </a:ln>
        </p:spPr>
      </p:sp>
      <p:sp>
        <p:nvSpPr>
          <p:cNvPr id="31747" name="Google Shape;188;p16:notes">
            <a:extLst>
              <a:ext uri="{FF2B5EF4-FFF2-40B4-BE49-F238E27FC236}">
                <a16:creationId xmlns:a16="http://schemas.microsoft.com/office/drawing/2014/main" id="{7635495F-0238-7C35-1FF0-48EAA0D2AB94}"/>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53913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3794" name="Google Shape;195;p17:notes">
            <a:extLst>
              <a:ext uri="{FF2B5EF4-FFF2-40B4-BE49-F238E27FC236}">
                <a16:creationId xmlns:a16="http://schemas.microsoft.com/office/drawing/2014/main" id="{051C83D3-5B90-8CCF-BEC3-83AB0C1E3E41}"/>
              </a:ext>
            </a:extLst>
          </p:cNvPr>
          <p:cNvSpPr>
            <a:spLocks noGrp="1" noRot="1" noChangeAspect="1" noTextEdit="1"/>
          </p:cNvSpPr>
          <p:nvPr>
            <p:ph type="sldImg" idx="2"/>
          </p:nvPr>
        </p:nvSpPr>
        <p:spPr>
          <a:ln>
            <a:headEnd/>
            <a:tailEnd/>
          </a:ln>
        </p:spPr>
      </p:sp>
      <p:sp>
        <p:nvSpPr>
          <p:cNvPr id="33795" name="Google Shape;196;p17:notes">
            <a:extLst>
              <a:ext uri="{FF2B5EF4-FFF2-40B4-BE49-F238E27FC236}">
                <a16:creationId xmlns:a16="http://schemas.microsoft.com/office/drawing/2014/main" id="{04102017-D696-B0A6-DB0F-9CA5A8F59835}"/>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157405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5842" name="Google Shape;203;p18:notes">
            <a:extLst>
              <a:ext uri="{FF2B5EF4-FFF2-40B4-BE49-F238E27FC236}">
                <a16:creationId xmlns:a16="http://schemas.microsoft.com/office/drawing/2014/main" id="{BA48E933-852A-D1B8-EA9C-C06F16A49B36}"/>
              </a:ext>
            </a:extLst>
          </p:cNvPr>
          <p:cNvSpPr>
            <a:spLocks noGrp="1" noRot="1" noChangeAspect="1" noTextEdit="1"/>
          </p:cNvSpPr>
          <p:nvPr>
            <p:ph type="sldImg" idx="2"/>
          </p:nvPr>
        </p:nvSpPr>
        <p:spPr>
          <a:ln>
            <a:headEnd/>
            <a:tailEnd/>
          </a:ln>
        </p:spPr>
      </p:sp>
      <p:sp>
        <p:nvSpPr>
          <p:cNvPr id="35843" name="Google Shape;204;p18:notes">
            <a:extLst>
              <a:ext uri="{FF2B5EF4-FFF2-40B4-BE49-F238E27FC236}">
                <a16:creationId xmlns:a16="http://schemas.microsoft.com/office/drawing/2014/main" id="{6F53AA57-28A4-C043-64BE-35260A2EDC33}"/>
              </a:ext>
            </a:extLst>
          </p:cNvPr>
          <p:cNvSpPr txBox="1">
            <a:spLocks noGrp="1"/>
          </p:cNvSpPr>
          <p:nvPr>
            <p:ph type="body" idx="1"/>
          </p:nvPr>
        </p:nvSpPr>
        <p:spPr/>
        <p:txBody>
          <a:bodyPr lIns="88900" tIns="88900" rIns="88900" bIns="88900"/>
          <a:lstStyle/>
          <a:p>
            <a:pPr marL="0" indent="0" eaLnBrk="1" hangingPunct="1">
              <a:buSzPts val="1000"/>
              <a:buFont typeface="Arial" panose="020B0604020202020204" pitchFamily="34" charset="0"/>
              <a:buChar char="●"/>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774976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2226" name="Google Shape;258;g138b9f5073c_7_178:notes">
            <a:extLst>
              <a:ext uri="{FF2B5EF4-FFF2-40B4-BE49-F238E27FC236}">
                <a16:creationId xmlns:a16="http://schemas.microsoft.com/office/drawing/2014/main" id="{436FD096-967B-2FB7-54E9-195DBAF68258}"/>
              </a:ext>
            </a:extLst>
          </p:cNvPr>
          <p:cNvSpPr>
            <a:spLocks noGrp="1" noRot="1" noChangeAspect="1" noTextEdit="1"/>
          </p:cNvSpPr>
          <p:nvPr>
            <p:ph type="sldImg" idx="2"/>
          </p:nvPr>
        </p:nvSpPr>
        <p:spPr>
          <a:noFill/>
          <a:ln>
            <a:headEnd/>
            <a:tailEnd/>
          </a:ln>
        </p:spPr>
      </p:sp>
      <p:sp>
        <p:nvSpPr>
          <p:cNvPr id="52227" name="Google Shape;259;g138b9f5073c_7_178:notes">
            <a:extLst>
              <a:ext uri="{FF2B5EF4-FFF2-40B4-BE49-F238E27FC236}">
                <a16:creationId xmlns:a16="http://schemas.microsoft.com/office/drawing/2014/main" id="{B57D58CE-1280-6871-ADFC-FBA86A1892E7}"/>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271200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4274" name="Google Shape;264;g138b9f5073c_7_183:notes">
            <a:extLst>
              <a:ext uri="{FF2B5EF4-FFF2-40B4-BE49-F238E27FC236}">
                <a16:creationId xmlns:a16="http://schemas.microsoft.com/office/drawing/2014/main" id="{60D7DC21-0AC7-154C-D92A-53F19362251A}"/>
              </a:ext>
            </a:extLst>
          </p:cNvPr>
          <p:cNvSpPr>
            <a:spLocks noGrp="1" noRot="1" noChangeAspect="1" noTextEdit="1"/>
          </p:cNvSpPr>
          <p:nvPr>
            <p:ph type="sldImg" idx="2"/>
          </p:nvPr>
        </p:nvSpPr>
        <p:spPr>
          <a:noFill/>
          <a:ln>
            <a:headEnd/>
            <a:tailEnd/>
          </a:ln>
        </p:spPr>
      </p:sp>
      <p:sp>
        <p:nvSpPr>
          <p:cNvPr id="54275" name="Google Shape;265;g138b9f5073c_7_183:notes">
            <a:extLst>
              <a:ext uri="{FF2B5EF4-FFF2-40B4-BE49-F238E27FC236}">
                <a16:creationId xmlns:a16="http://schemas.microsoft.com/office/drawing/2014/main" id="{B5725A6D-0501-97A5-499B-1DE9E1760AB5}"/>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17494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4274" name="Google Shape;264;g138b9f5073c_7_183:notes">
            <a:extLst>
              <a:ext uri="{FF2B5EF4-FFF2-40B4-BE49-F238E27FC236}">
                <a16:creationId xmlns:a16="http://schemas.microsoft.com/office/drawing/2014/main" id="{60D7DC21-0AC7-154C-D92A-53F19362251A}"/>
              </a:ext>
            </a:extLst>
          </p:cNvPr>
          <p:cNvSpPr>
            <a:spLocks noGrp="1" noRot="1" noChangeAspect="1" noTextEdit="1"/>
          </p:cNvSpPr>
          <p:nvPr>
            <p:ph type="sldImg" idx="2"/>
          </p:nvPr>
        </p:nvSpPr>
        <p:spPr>
          <a:noFill/>
          <a:ln>
            <a:headEnd/>
            <a:tailEnd/>
          </a:ln>
        </p:spPr>
      </p:sp>
      <p:sp>
        <p:nvSpPr>
          <p:cNvPr id="54275" name="Google Shape;265;g138b9f5073c_7_183:notes">
            <a:extLst>
              <a:ext uri="{FF2B5EF4-FFF2-40B4-BE49-F238E27FC236}">
                <a16:creationId xmlns:a16="http://schemas.microsoft.com/office/drawing/2014/main" id="{B5725A6D-0501-97A5-499B-1DE9E1760AB5}"/>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418740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6322" name="Google Shape;304;g138b9f5073c_7_219:notes">
            <a:extLst>
              <a:ext uri="{FF2B5EF4-FFF2-40B4-BE49-F238E27FC236}">
                <a16:creationId xmlns:a16="http://schemas.microsoft.com/office/drawing/2014/main" id="{A7BFDF96-E36C-E2F8-73E6-232E3FD9F3EA}"/>
              </a:ext>
            </a:extLst>
          </p:cNvPr>
          <p:cNvSpPr>
            <a:spLocks noGrp="1" noRot="1" noChangeAspect="1" noTextEdit="1"/>
          </p:cNvSpPr>
          <p:nvPr>
            <p:ph type="sldImg" idx="2"/>
          </p:nvPr>
        </p:nvSpPr>
        <p:spPr>
          <a:noFill/>
          <a:ln>
            <a:headEnd/>
            <a:tailEnd/>
          </a:ln>
        </p:spPr>
      </p:sp>
      <p:sp>
        <p:nvSpPr>
          <p:cNvPr id="56323" name="Google Shape;305;g138b9f5073c_7_219:notes">
            <a:extLst>
              <a:ext uri="{FF2B5EF4-FFF2-40B4-BE49-F238E27FC236}">
                <a16:creationId xmlns:a16="http://schemas.microsoft.com/office/drawing/2014/main" id="{732CCD5B-BEB9-3A15-25AF-FBBBD3E57E2D}"/>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96437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1266" name="Google Shape;163;g138b9f5073c_7_97:notes">
            <a:extLst>
              <a:ext uri="{FF2B5EF4-FFF2-40B4-BE49-F238E27FC236}">
                <a16:creationId xmlns:a16="http://schemas.microsoft.com/office/drawing/2014/main" id="{61F18527-5E74-3FCC-07AB-DEFC816FC508}"/>
              </a:ext>
            </a:extLst>
          </p:cNvPr>
          <p:cNvSpPr>
            <a:spLocks noGrp="1" noRot="1" noChangeAspect="1" noTextEdit="1"/>
          </p:cNvSpPr>
          <p:nvPr>
            <p:ph type="sldImg" idx="2"/>
          </p:nvPr>
        </p:nvSpPr>
        <p:spPr>
          <a:noFill/>
          <a:ln>
            <a:headEnd/>
            <a:tailEnd/>
          </a:ln>
        </p:spPr>
      </p:sp>
      <p:sp>
        <p:nvSpPr>
          <p:cNvPr id="11267" name="Google Shape;164;g138b9f5073c_7_97:notes">
            <a:extLst>
              <a:ext uri="{FF2B5EF4-FFF2-40B4-BE49-F238E27FC236}">
                <a16:creationId xmlns:a16="http://schemas.microsoft.com/office/drawing/2014/main" id="{73ADA9D6-E196-1BF1-940D-35D1527C05BA}"/>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988692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8370" name="Google Shape;304;g138b9f5073c_7_219:notes">
            <a:extLst>
              <a:ext uri="{FF2B5EF4-FFF2-40B4-BE49-F238E27FC236}">
                <a16:creationId xmlns:a16="http://schemas.microsoft.com/office/drawing/2014/main" id="{E1E7F4D2-F8B0-A6DB-81DB-0F1E08C9A09C}"/>
              </a:ext>
            </a:extLst>
          </p:cNvPr>
          <p:cNvSpPr>
            <a:spLocks noGrp="1" noRot="1" noChangeAspect="1" noTextEdit="1"/>
          </p:cNvSpPr>
          <p:nvPr>
            <p:ph type="sldImg" idx="2"/>
          </p:nvPr>
        </p:nvSpPr>
        <p:spPr>
          <a:noFill/>
          <a:ln>
            <a:headEnd/>
            <a:tailEnd/>
          </a:ln>
        </p:spPr>
      </p:sp>
      <p:sp>
        <p:nvSpPr>
          <p:cNvPr id="58371" name="Google Shape;305;g138b9f5073c_7_219:notes">
            <a:extLst>
              <a:ext uri="{FF2B5EF4-FFF2-40B4-BE49-F238E27FC236}">
                <a16:creationId xmlns:a16="http://schemas.microsoft.com/office/drawing/2014/main" id="{26F87E5E-7DCA-0AE4-169F-D05D9C89F05B}"/>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495777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0418" name="Google Shape;310;g138b9f5073c_7_224:notes">
            <a:extLst>
              <a:ext uri="{FF2B5EF4-FFF2-40B4-BE49-F238E27FC236}">
                <a16:creationId xmlns:a16="http://schemas.microsoft.com/office/drawing/2014/main" id="{DACBF469-1A2C-1DA8-1C3F-4B0181C2C1BF}"/>
              </a:ext>
            </a:extLst>
          </p:cNvPr>
          <p:cNvSpPr txBox="1">
            <a:spLocks noGrp="1"/>
          </p:cNvSpPr>
          <p:nvPr>
            <p:ph type="body" idx="1"/>
          </p:nvPr>
        </p:nvSpPr>
        <p:spPr/>
        <p:txBody>
          <a:bodyPr lIns="86075" tIns="86075" rIns="86075" bIns="86075"/>
          <a:lstStyle/>
          <a:p>
            <a:pPr marL="0" indent="0" eaLnBrk="1" hangingPunct="1">
              <a:buSzPts val="1100"/>
            </a:pPr>
            <a:endParaRPr lang="pt-BR" altLang="pt-BR" sz="1100" dirty="0">
              <a:latin typeface="Arial" panose="020B0604020202020204" pitchFamily="34" charset="0"/>
              <a:cs typeface="Arial" panose="020B0604020202020204" pitchFamily="34" charset="0"/>
            </a:endParaRPr>
          </a:p>
        </p:txBody>
      </p:sp>
      <p:sp>
        <p:nvSpPr>
          <p:cNvPr id="60419" name="Google Shape;311;g138b9f5073c_7_224:notes">
            <a:extLst>
              <a:ext uri="{FF2B5EF4-FFF2-40B4-BE49-F238E27FC236}">
                <a16:creationId xmlns:a16="http://schemas.microsoft.com/office/drawing/2014/main" id="{7A57AB44-4654-08A5-55C9-E59D5DCCAB1F}"/>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9816321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0418" name="Google Shape;310;g138b9f5073c_7_224:notes">
            <a:extLst>
              <a:ext uri="{FF2B5EF4-FFF2-40B4-BE49-F238E27FC236}">
                <a16:creationId xmlns:a16="http://schemas.microsoft.com/office/drawing/2014/main" id="{DACBF469-1A2C-1DA8-1C3F-4B0181C2C1BF}"/>
              </a:ext>
            </a:extLst>
          </p:cNvPr>
          <p:cNvSpPr txBox="1">
            <a:spLocks noGrp="1"/>
          </p:cNvSpPr>
          <p:nvPr>
            <p:ph type="body" idx="1"/>
          </p:nvPr>
        </p:nvSpPr>
        <p:spPr/>
        <p:txBody>
          <a:bodyPr lIns="86075" tIns="86075" rIns="86075" bIns="86075"/>
          <a:lstStyle/>
          <a:p>
            <a:pPr marL="0" indent="0" eaLnBrk="1" hangingPunct="1">
              <a:buSzPts val="1100"/>
            </a:pPr>
            <a:endParaRPr lang="pt-BR" altLang="pt-BR" sz="1100" dirty="0">
              <a:latin typeface="Arial" panose="020B0604020202020204" pitchFamily="34" charset="0"/>
              <a:cs typeface="Arial" panose="020B0604020202020204" pitchFamily="34" charset="0"/>
            </a:endParaRPr>
          </a:p>
        </p:txBody>
      </p:sp>
      <p:sp>
        <p:nvSpPr>
          <p:cNvPr id="60419" name="Google Shape;311;g138b9f5073c_7_224:notes">
            <a:extLst>
              <a:ext uri="{FF2B5EF4-FFF2-40B4-BE49-F238E27FC236}">
                <a16:creationId xmlns:a16="http://schemas.microsoft.com/office/drawing/2014/main" id="{7A57AB44-4654-08A5-55C9-E59D5DCCAB1F}"/>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972009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3314" name="Google Shape;170;g138b9f5073c_7_103:notes">
            <a:extLst>
              <a:ext uri="{FF2B5EF4-FFF2-40B4-BE49-F238E27FC236}">
                <a16:creationId xmlns:a16="http://schemas.microsoft.com/office/drawing/2014/main" id="{3C077EFA-2832-6CC1-B07F-D58D461C40A1}"/>
              </a:ext>
            </a:extLst>
          </p:cNvPr>
          <p:cNvSpPr>
            <a:spLocks noGrp="1" noRot="1" noChangeAspect="1" noTextEdit="1"/>
          </p:cNvSpPr>
          <p:nvPr>
            <p:ph type="sldImg" idx="2"/>
          </p:nvPr>
        </p:nvSpPr>
        <p:spPr>
          <a:noFill/>
          <a:ln>
            <a:headEnd/>
            <a:tailEnd/>
          </a:ln>
        </p:spPr>
      </p:sp>
      <p:sp>
        <p:nvSpPr>
          <p:cNvPr id="13315" name="Google Shape;171;g138b9f5073c_7_103:notes">
            <a:extLst>
              <a:ext uri="{FF2B5EF4-FFF2-40B4-BE49-F238E27FC236}">
                <a16:creationId xmlns:a16="http://schemas.microsoft.com/office/drawing/2014/main" id="{EE76DAE2-0190-BC69-2049-71CD13C78543}"/>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283935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5362" name="Google Shape;177;g138b9f5073c_7_109:notes">
            <a:extLst>
              <a:ext uri="{FF2B5EF4-FFF2-40B4-BE49-F238E27FC236}">
                <a16:creationId xmlns:a16="http://schemas.microsoft.com/office/drawing/2014/main" id="{9F3FF61F-953F-4ACB-68B4-4376105CC1E1}"/>
              </a:ext>
            </a:extLst>
          </p:cNvPr>
          <p:cNvSpPr>
            <a:spLocks noGrp="1" noRot="1" noChangeAspect="1" noTextEdit="1"/>
          </p:cNvSpPr>
          <p:nvPr>
            <p:ph type="sldImg" idx="2"/>
          </p:nvPr>
        </p:nvSpPr>
        <p:spPr>
          <a:noFill/>
          <a:ln>
            <a:headEnd/>
            <a:tailEnd/>
          </a:ln>
        </p:spPr>
      </p:sp>
      <p:sp>
        <p:nvSpPr>
          <p:cNvPr id="15363" name="Google Shape;178;g138b9f5073c_7_109:notes">
            <a:extLst>
              <a:ext uri="{FF2B5EF4-FFF2-40B4-BE49-F238E27FC236}">
                <a16:creationId xmlns:a16="http://schemas.microsoft.com/office/drawing/2014/main" id="{280ABF36-D4E8-6CFF-3014-9DED48CE5E1D}"/>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09129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7410" name="Google Shape;183;g138b9f5073c_7_114:notes">
            <a:extLst>
              <a:ext uri="{FF2B5EF4-FFF2-40B4-BE49-F238E27FC236}">
                <a16:creationId xmlns:a16="http://schemas.microsoft.com/office/drawing/2014/main" id="{103765AD-0F3D-C490-A9FB-3250B58ABF05}"/>
              </a:ext>
            </a:extLst>
          </p:cNvPr>
          <p:cNvSpPr>
            <a:spLocks noGrp="1" noRot="1" noChangeAspect="1" noTextEdit="1"/>
          </p:cNvSpPr>
          <p:nvPr>
            <p:ph type="sldImg" idx="2"/>
          </p:nvPr>
        </p:nvSpPr>
        <p:spPr>
          <a:noFill/>
          <a:ln>
            <a:headEnd/>
            <a:tailEnd/>
          </a:ln>
        </p:spPr>
      </p:sp>
      <p:sp>
        <p:nvSpPr>
          <p:cNvPr id="17411" name="Google Shape;184;g138b9f5073c_7_114:notes">
            <a:extLst>
              <a:ext uri="{FF2B5EF4-FFF2-40B4-BE49-F238E27FC236}">
                <a16:creationId xmlns:a16="http://schemas.microsoft.com/office/drawing/2014/main" id="{A30304D1-90C5-1175-E3C7-471463359D50}"/>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55748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7410" name="Google Shape;183;g138b9f5073c_7_114:notes">
            <a:extLst>
              <a:ext uri="{FF2B5EF4-FFF2-40B4-BE49-F238E27FC236}">
                <a16:creationId xmlns:a16="http://schemas.microsoft.com/office/drawing/2014/main" id="{103765AD-0F3D-C490-A9FB-3250B58ABF05}"/>
              </a:ext>
            </a:extLst>
          </p:cNvPr>
          <p:cNvSpPr>
            <a:spLocks noGrp="1" noRot="1" noChangeAspect="1" noTextEdit="1"/>
          </p:cNvSpPr>
          <p:nvPr>
            <p:ph type="sldImg" idx="2"/>
          </p:nvPr>
        </p:nvSpPr>
        <p:spPr>
          <a:noFill/>
          <a:ln>
            <a:headEnd/>
            <a:tailEnd/>
          </a:ln>
        </p:spPr>
      </p:sp>
      <p:sp>
        <p:nvSpPr>
          <p:cNvPr id="17411" name="Google Shape;184;g138b9f5073c_7_114:notes">
            <a:extLst>
              <a:ext uri="{FF2B5EF4-FFF2-40B4-BE49-F238E27FC236}">
                <a16:creationId xmlns:a16="http://schemas.microsoft.com/office/drawing/2014/main" id="{A30304D1-90C5-1175-E3C7-471463359D50}"/>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687953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7410" name="Google Shape;183;g138b9f5073c_7_114:notes">
            <a:extLst>
              <a:ext uri="{FF2B5EF4-FFF2-40B4-BE49-F238E27FC236}">
                <a16:creationId xmlns:a16="http://schemas.microsoft.com/office/drawing/2014/main" id="{103765AD-0F3D-C490-A9FB-3250B58ABF05}"/>
              </a:ext>
            </a:extLst>
          </p:cNvPr>
          <p:cNvSpPr>
            <a:spLocks noGrp="1" noRot="1" noChangeAspect="1" noTextEdit="1"/>
          </p:cNvSpPr>
          <p:nvPr>
            <p:ph type="sldImg" idx="2"/>
          </p:nvPr>
        </p:nvSpPr>
        <p:spPr>
          <a:noFill/>
          <a:ln>
            <a:headEnd/>
            <a:tailEnd/>
          </a:ln>
        </p:spPr>
      </p:sp>
      <p:sp>
        <p:nvSpPr>
          <p:cNvPr id="17411" name="Google Shape;184;g138b9f5073c_7_114:notes">
            <a:extLst>
              <a:ext uri="{FF2B5EF4-FFF2-40B4-BE49-F238E27FC236}">
                <a16:creationId xmlns:a16="http://schemas.microsoft.com/office/drawing/2014/main" id="{A30304D1-90C5-1175-E3C7-471463359D50}"/>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940844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7410" name="Google Shape;183;g138b9f5073c_7_114:notes">
            <a:extLst>
              <a:ext uri="{FF2B5EF4-FFF2-40B4-BE49-F238E27FC236}">
                <a16:creationId xmlns:a16="http://schemas.microsoft.com/office/drawing/2014/main" id="{103765AD-0F3D-C490-A9FB-3250B58ABF05}"/>
              </a:ext>
            </a:extLst>
          </p:cNvPr>
          <p:cNvSpPr>
            <a:spLocks noGrp="1" noRot="1" noChangeAspect="1" noTextEdit="1"/>
          </p:cNvSpPr>
          <p:nvPr>
            <p:ph type="sldImg" idx="2"/>
          </p:nvPr>
        </p:nvSpPr>
        <p:spPr>
          <a:noFill/>
          <a:ln>
            <a:headEnd/>
            <a:tailEnd/>
          </a:ln>
        </p:spPr>
      </p:sp>
      <p:sp>
        <p:nvSpPr>
          <p:cNvPr id="17411" name="Google Shape;184;g138b9f5073c_7_114:notes">
            <a:extLst>
              <a:ext uri="{FF2B5EF4-FFF2-40B4-BE49-F238E27FC236}">
                <a16:creationId xmlns:a16="http://schemas.microsoft.com/office/drawing/2014/main" id="{A30304D1-90C5-1175-E3C7-471463359D50}"/>
              </a:ext>
            </a:extLst>
          </p:cNvPr>
          <p:cNvSpPr txBox="1">
            <a:spLocks noGrp="1"/>
          </p:cNvSpPr>
          <p:nvPr>
            <p:ph type="body" idx="1"/>
          </p:nvPr>
        </p:nvSpPr>
        <p:spPr>
          <a:noFill/>
        </p:spPr>
        <p:txBody>
          <a:bodyPr lIns="88900" tIns="88900" rIns="88900" bIns="88900"/>
          <a:lstStyle/>
          <a:p>
            <a:pPr marL="0" indent="0" eaLnBrk="1" hangingPunct="1">
              <a:buSzPts val="1000"/>
            </a:pPr>
            <a:endParaRPr lang="pt-BR" altLang="pt-BR" sz="13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78175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ide de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1352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99E93B0-E08E-B17A-C20F-88273D21BE05}"/>
              </a:ext>
            </a:extLst>
          </p:cNvPr>
          <p:cNvSpPr>
            <a:spLocks noGrp="1"/>
          </p:cNvSpPr>
          <p:nvPr>
            <p:ph type="dt" sz="half" idx="10"/>
          </p:nvPr>
        </p:nvSpPr>
        <p:spPr>
          <a:ln/>
        </p:spPr>
        <p:txBody>
          <a:bodyPr/>
          <a:lstStyle>
            <a:lvl1pPr>
              <a:defRPr/>
            </a:lvl1pPr>
          </a:lstStyle>
          <a:p>
            <a:pPr>
              <a:defRPr/>
            </a:pPr>
            <a:endParaRPr lang="pt-BR" altLang="pt-BR" dirty="0"/>
          </a:p>
        </p:txBody>
      </p:sp>
      <p:sp>
        <p:nvSpPr>
          <p:cNvPr id="5" name="Espaço Reservado para Rodapé 4">
            <a:extLst>
              <a:ext uri="{FF2B5EF4-FFF2-40B4-BE49-F238E27FC236}">
                <a16:creationId xmlns:a16="http://schemas.microsoft.com/office/drawing/2014/main" id="{A5181C70-9AC9-76F3-745B-EEDF503E9474}"/>
              </a:ext>
            </a:extLst>
          </p:cNvPr>
          <p:cNvSpPr>
            <a:spLocks noGrp="1"/>
          </p:cNvSpPr>
          <p:nvPr>
            <p:ph type="ftr" sz="quarter" idx="11"/>
          </p:nvPr>
        </p:nvSpPr>
        <p:spPr>
          <a:ln/>
        </p:spPr>
        <p:txBody>
          <a:bodyPr/>
          <a:lstStyle>
            <a:lvl1pPr>
              <a:defRPr/>
            </a:lvl1pPr>
          </a:lstStyle>
          <a:p>
            <a:pPr>
              <a:defRPr/>
            </a:pPr>
            <a:endParaRPr lang="pt-BR" altLang="pt-BR" dirty="0"/>
          </a:p>
        </p:txBody>
      </p:sp>
      <p:sp>
        <p:nvSpPr>
          <p:cNvPr id="6" name="Espaço Reservado para Número de Slide 5">
            <a:extLst>
              <a:ext uri="{FF2B5EF4-FFF2-40B4-BE49-F238E27FC236}">
                <a16:creationId xmlns:a16="http://schemas.microsoft.com/office/drawing/2014/main" id="{CFEE3E0B-30F0-85C5-077F-D3B610E63CF6}"/>
              </a:ext>
            </a:extLst>
          </p:cNvPr>
          <p:cNvSpPr>
            <a:spLocks noGrp="1"/>
          </p:cNvSpPr>
          <p:nvPr>
            <p:ph type="sldNum" sz="quarter" idx="12"/>
          </p:nvPr>
        </p:nvSpPr>
        <p:spPr>
          <a:ln/>
        </p:spPr>
        <p:txBody>
          <a:bodyPr/>
          <a:lstStyle>
            <a:lvl1pPr>
              <a:defRPr/>
            </a:lvl1pPr>
          </a:lstStyle>
          <a:p>
            <a:pPr>
              <a:defRPr/>
            </a:pPr>
            <a:fld id="{C8AAD925-ACF6-4E87-8DC7-1FBEFF0F23A7}" type="slidenum">
              <a:rPr lang="pt-BR" altLang="pt-BR"/>
              <a:pPr>
                <a:defRPr/>
              </a:pPr>
              <a:t>‹nº›</a:t>
            </a:fld>
            <a:endParaRPr lang="pt-BR" altLang="pt-BR" dirty="0"/>
          </a:p>
        </p:txBody>
      </p:sp>
    </p:spTree>
    <p:extLst>
      <p:ext uri="{BB962C8B-B14F-4D97-AF65-F5344CB8AC3E}">
        <p14:creationId xmlns:p14="http://schemas.microsoft.com/office/powerpoint/2010/main" val="764720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543675" y="273844"/>
            <a:ext cx="1971675" cy="4358879"/>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628650" y="273844"/>
            <a:ext cx="5800725" cy="4358879"/>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2C5835E2-5375-A86A-F444-F4601014A8E7}"/>
              </a:ext>
            </a:extLst>
          </p:cNvPr>
          <p:cNvSpPr>
            <a:spLocks noGrp="1"/>
          </p:cNvSpPr>
          <p:nvPr>
            <p:ph type="dt" sz="half" idx="10"/>
          </p:nvPr>
        </p:nvSpPr>
        <p:spPr>
          <a:ln/>
        </p:spPr>
        <p:txBody>
          <a:bodyPr/>
          <a:lstStyle>
            <a:lvl1pPr>
              <a:defRPr/>
            </a:lvl1pPr>
          </a:lstStyle>
          <a:p>
            <a:pPr>
              <a:defRPr/>
            </a:pPr>
            <a:endParaRPr lang="pt-BR" altLang="pt-BR" dirty="0"/>
          </a:p>
        </p:txBody>
      </p:sp>
      <p:sp>
        <p:nvSpPr>
          <p:cNvPr id="5" name="Espaço Reservado para Rodapé 4">
            <a:extLst>
              <a:ext uri="{FF2B5EF4-FFF2-40B4-BE49-F238E27FC236}">
                <a16:creationId xmlns:a16="http://schemas.microsoft.com/office/drawing/2014/main" id="{6042A42F-B18D-CC57-DC20-A876082C541E}"/>
              </a:ext>
            </a:extLst>
          </p:cNvPr>
          <p:cNvSpPr>
            <a:spLocks noGrp="1"/>
          </p:cNvSpPr>
          <p:nvPr>
            <p:ph type="ftr" sz="quarter" idx="11"/>
          </p:nvPr>
        </p:nvSpPr>
        <p:spPr>
          <a:ln/>
        </p:spPr>
        <p:txBody>
          <a:bodyPr/>
          <a:lstStyle>
            <a:lvl1pPr>
              <a:defRPr/>
            </a:lvl1pPr>
          </a:lstStyle>
          <a:p>
            <a:pPr>
              <a:defRPr/>
            </a:pPr>
            <a:endParaRPr lang="pt-BR" altLang="pt-BR" dirty="0"/>
          </a:p>
        </p:txBody>
      </p:sp>
      <p:sp>
        <p:nvSpPr>
          <p:cNvPr id="6" name="Espaço Reservado para Número de Slide 5">
            <a:extLst>
              <a:ext uri="{FF2B5EF4-FFF2-40B4-BE49-F238E27FC236}">
                <a16:creationId xmlns:a16="http://schemas.microsoft.com/office/drawing/2014/main" id="{2FCCF81E-6CE9-1094-0B41-283F5C474866}"/>
              </a:ext>
            </a:extLst>
          </p:cNvPr>
          <p:cNvSpPr>
            <a:spLocks noGrp="1"/>
          </p:cNvSpPr>
          <p:nvPr>
            <p:ph type="sldNum" sz="quarter" idx="12"/>
          </p:nvPr>
        </p:nvSpPr>
        <p:spPr>
          <a:ln/>
        </p:spPr>
        <p:txBody>
          <a:bodyPr/>
          <a:lstStyle>
            <a:lvl1pPr>
              <a:defRPr/>
            </a:lvl1pPr>
          </a:lstStyle>
          <a:p>
            <a:pPr>
              <a:defRPr/>
            </a:pPr>
            <a:fld id="{C081C020-3CB0-4386-8FB5-4EAB2E035808}" type="slidenum">
              <a:rPr lang="pt-BR" altLang="pt-BR"/>
              <a:pPr>
                <a:defRPr/>
              </a:pPr>
              <a:t>‹nº›</a:t>
            </a:fld>
            <a:endParaRPr lang="pt-BR" altLang="pt-BR" dirty="0"/>
          </a:p>
        </p:txBody>
      </p:sp>
    </p:spTree>
    <p:extLst>
      <p:ext uri="{BB962C8B-B14F-4D97-AF65-F5344CB8AC3E}">
        <p14:creationId xmlns:p14="http://schemas.microsoft.com/office/powerpoint/2010/main" val="42797157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ítulo e text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2"/>
          <p:cNvSpPr>
            <a:spLocks noGrp="1"/>
          </p:cNvSpPr>
          <p:nvPr>
            <p:ph type="body"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06D60FE-C2AA-DFD3-E863-75B9669431C7}"/>
              </a:ext>
            </a:extLst>
          </p:cNvPr>
          <p:cNvSpPr>
            <a:spLocks noGrp="1"/>
          </p:cNvSpPr>
          <p:nvPr>
            <p:ph type="dt" sz="half" idx="10"/>
          </p:nvPr>
        </p:nvSpPr>
        <p:spPr>
          <a:ln/>
        </p:spPr>
        <p:txBody>
          <a:bodyPr/>
          <a:lstStyle>
            <a:lvl1pPr>
              <a:defRPr/>
            </a:lvl1pPr>
          </a:lstStyle>
          <a:p>
            <a:pPr>
              <a:defRPr/>
            </a:pPr>
            <a:endParaRPr lang="pt-BR" altLang="pt-BR" dirty="0"/>
          </a:p>
        </p:txBody>
      </p:sp>
      <p:sp>
        <p:nvSpPr>
          <p:cNvPr id="5" name="Espaço Reservado para Rodapé 4">
            <a:extLst>
              <a:ext uri="{FF2B5EF4-FFF2-40B4-BE49-F238E27FC236}">
                <a16:creationId xmlns:a16="http://schemas.microsoft.com/office/drawing/2014/main" id="{BAA8CE3D-FEB4-68F7-28A4-BC78BF110022}"/>
              </a:ext>
            </a:extLst>
          </p:cNvPr>
          <p:cNvSpPr>
            <a:spLocks noGrp="1"/>
          </p:cNvSpPr>
          <p:nvPr>
            <p:ph type="ftr" sz="quarter" idx="11"/>
          </p:nvPr>
        </p:nvSpPr>
        <p:spPr>
          <a:ln/>
        </p:spPr>
        <p:txBody>
          <a:bodyPr/>
          <a:lstStyle>
            <a:lvl1pPr>
              <a:defRPr/>
            </a:lvl1pPr>
          </a:lstStyle>
          <a:p>
            <a:pPr>
              <a:defRPr/>
            </a:pPr>
            <a:endParaRPr lang="pt-BR" altLang="pt-BR" dirty="0"/>
          </a:p>
        </p:txBody>
      </p:sp>
      <p:sp>
        <p:nvSpPr>
          <p:cNvPr id="6" name="Espaço Reservado para Número de Slide 5">
            <a:extLst>
              <a:ext uri="{FF2B5EF4-FFF2-40B4-BE49-F238E27FC236}">
                <a16:creationId xmlns:a16="http://schemas.microsoft.com/office/drawing/2014/main" id="{6FEE06E3-A8DC-8008-DDEF-C58339577A72}"/>
              </a:ext>
            </a:extLst>
          </p:cNvPr>
          <p:cNvSpPr>
            <a:spLocks noGrp="1"/>
          </p:cNvSpPr>
          <p:nvPr>
            <p:ph type="sldNum" sz="quarter" idx="12"/>
          </p:nvPr>
        </p:nvSpPr>
        <p:spPr>
          <a:ln/>
        </p:spPr>
        <p:txBody>
          <a:bodyPr/>
          <a:lstStyle>
            <a:lvl1pPr>
              <a:defRPr/>
            </a:lvl1pPr>
          </a:lstStyle>
          <a:p>
            <a:pPr>
              <a:defRPr/>
            </a:pPr>
            <a:fld id="{3BEFD64B-C999-408C-B1D7-376F27C58022}" type="slidenum">
              <a:rPr lang="pt-BR" altLang="pt-BR"/>
              <a:pPr>
                <a:defRPr/>
              </a:pPr>
              <a:t>‹nº›</a:t>
            </a:fld>
            <a:endParaRPr lang="pt-BR" altLang="pt-BR" dirty="0"/>
          </a:p>
        </p:txBody>
      </p:sp>
    </p:spTree>
    <p:extLst>
      <p:ext uri="{BB962C8B-B14F-4D97-AF65-F5344CB8AC3E}">
        <p14:creationId xmlns:p14="http://schemas.microsoft.com/office/powerpoint/2010/main" val="6925188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e conteúdo">
    <p:spTree>
      <p:nvGrpSpPr>
        <p:cNvPr id="1" name=""/>
        <p:cNvGrpSpPr/>
        <p:nvPr/>
      </p:nvGrpSpPr>
      <p:grpSpPr>
        <a:xfrm>
          <a:off x="0" y="0"/>
          <a:ext cx="0" cy="0"/>
          <a:chOff x="0" y="0"/>
          <a:chExt cx="0" cy="0"/>
        </a:xfrm>
      </p:grpSpPr>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Tree>
    <p:extLst>
      <p:ext uri="{BB962C8B-B14F-4D97-AF65-F5344CB8AC3E}">
        <p14:creationId xmlns:p14="http://schemas.microsoft.com/office/powerpoint/2010/main" val="3941271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623888" y="1282304"/>
            <a:ext cx="7886700" cy="2139553"/>
          </a:xfrm>
        </p:spPr>
        <p:txBody>
          <a:bodyPr anchor="b"/>
          <a:lstStyle>
            <a:lvl1pPr>
              <a:defRPr sz="4500"/>
            </a:lvl1pPr>
          </a:lstStyle>
          <a:p>
            <a:r>
              <a:rPr lang="pt-BR"/>
              <a:t>Clique para editar o título mestre</a:t>
            </a:r>
          </a:p>
        </p:txBody>
      </p:sp>
      <p:sp>
        <p:nvSpPr>
          <p:cNvPr id="3" name="Espaço Reservado para Texto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pt-BR"/>
              <a:t>Clique para editar o texto mestre</a:t>
            </a:r>
          </a:p>
        </p:txBody>
      </p:sp>
      <p:sp>
        <p:nvSpPr>
          <p:cNvPr id="4" name="Espaço Reservado para Data 3">
            <a:extLst>
              <a:ext uri="{FF2B5EF4-FFF2-40B4-BE49-F238E27FC236}">
                <a16:creationId xmlns:a16="http://schemas.microsoft.com/office/drawing/2014/main" id="{47CB6F50-BD34-D0F7-953B-75094CF38D44}"/>
              </a:ext>
            </a:extLst>
          </p:cNvPr>
          <p:cNvSpPr>
            <a:spLocks noGrp="1"/>
          </p:cNvSpPr>
          <p:nvPr>
            <p:ph type="dt" sz="half" idx="10"/>
          </p:nvPr>
        </p:nvSpPr>
        <p:spPr>
          <a:ln/>
        </p:spPr>
        <p:txBody>
          <a:bodyPr/>
          <a:lstStyle>
            <a:lvl1pPr>
              <a:defRPr/>
            </a:lvl1pPr>
          </a:lstStyle>
          <a:p>
            <a:pPr>
              <a:defRPr/>
            </a:pPr>
            <a:endParaRPr lang="pt-BR" altLang="pt-BR" dirty="0"/>
          </a:p>
        </p:txBody>
      </p:sp>
      <p:sp>
        <p:nvSpPr>
          <p:cNvPr id="5" name="Espaço Reservado para Rodapé 4">
            <a:extLst>
              <a:ext uri="{FF2B5EF4-FFF2-40B4-BE49-F238E27FC236}">
                <a16:creationId xmlns:a16="http://schemas.microsoft.com/office/drawing/2014/main" id="{9D7479DD-2D16-19B6-1B28-FAC66A381B73}"/>
              </a:ext>
            </a:extLst>
          </p:cNvPr>
          <p:cNvSpPr>
            <a:spLocks noGrp="1"/>
          </p:cNvSpPr>
          <p:nvPr>
            <p:ph type="ftr" sz="quarter" idx="11"/>
          </p:nvPr>
        </p:nvSpPr>
        <p:spPr>
          <a:ln/>
        </p:spPr>
        <p:txBody>
          <a:bodyPr/>
          <a:lstStyle>
            <a:lvl1pPr>
              <a:defRPr/>
            </a:lvl1pPr>
          </a:lstStyle>
          <a:p>
            <a:pPr>
              <a:defRPr/>
            </a:pPr>
            <a:endParaRPr lang="pt-BR" altLang="pt-BR" dirty="0"/>
          </a:p>
        </p:txBody>
      </p:sp>
      <p:sp>
        <p:nvSpPr>
          <p:cNvPr id="6" name="Espaço Reservado para Número de Slide 5">
            <a:extLst>
              <a:ext uri="{FF2B5EF4-FFF2-40B4-BE49-F238E27FC236}">
                <a16:creationId xmlns:a16="http://schemas.microsoft.com/office/drawing/2014/main" id="{7A6725A6-8220-BD38-8DD0-1D0524F724F3}"/>
              </a:ext>
            </a:extLst>
          </p:cNvPr>
          <p:cNvSpPr>
            <a:spLocks noGrp="1"/>
          </p:cNvSpPr>
          <p:nvPr>
            <p:ph type="sldNum" sz="quarter" idx="12"/>
          </p:nvPr>
        </p:nvSpPr>
        <p:spPr>
          <a:ln/>
        </p:spPr>
        <p:txBody>
          <a:bodyPr/>
          <a:lstStyle>
            <a:lvl1pPr>
              <a:defRPr/>
            </a:lvl1pPr>
          </a:lstStyle>
          <a:p>
            <a:pPr>
              <a:defRPr/>
            </a:pPr>
            <a:fld id="{6DBFA859-346B-4F6F-8FC3-30B47E15E41C}" type="slidenum">
              <a:rPr lang="pt-BR" altLang="pt-BR"/>
              <a:pPr>
                <a:defRPr/>
              </a:pPr>
              <a:t>‹nº›</a:t>
            </a:fld>
            <a:endParaRPr lang="pt-BR" altLang="pt-BR" dirty="0"/>
          </a:p>
        </p:txBody>
      </p:sp>
    </p:spTree>
    <p:extLst>
      <p:ext uri="{BB962C8B-B14F-4D97-AF65-F5344CB8AC3E}">
        <p14:creationId xmlns:p14="http://schemas.microsoft.com/office/powerpoint/2010/main" val="1216447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Conteúdo 2"/>
          <p:cNvSpPr>
            <a:spLocks noGrp="1"/>
          </p:cNvSpPr>
          <p:nvPr>
            <p:ph sz="half" idx="1"/>
          </p:nvPr>
        </p:nvSpPr>
        <p:spPr>
          <a:xfrm>
            <a:off x="628650" y="1369219"/>
            <a:ext cx="3886200" cy="3263504"/>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4629150" y="1369219"/>
            <a:ext cx="3886200" cy="3263504"/>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3">
            <a:extLst>
              <a:ext uri="{FF2B5EF4-FFF2-40B4-BE49-F238E27FC236}">
                <a16:creationId xmlns:a16="http://schemas.microsoft.com/office/drawing/2014/main" id="{2D633D53-D7B5-626F-24EC-075B41207CE5}"/>
              </a:ext>
            </a:extLst>
          </p:cNvPr>
          <p:cNvSpPr>
            <a:spLocks noGrp="1"/>
          </p:cNvSpPr>
          <p:nvPr>
            <p:ph type="dt" sz="half" idx="10"/>
          </p:nvPr>
        </p:nvSpPr>
        <p:spPr>
          <a:ln/>
        </p:spPr>
        <p:txBody>
          <a:bodyPr/>
          <a:lstStyle>
            <a:lvl1pPr>
              <a:defRPr/>
            </a:lvl1pPr>
          </a:lstStyle>
          <a:p>
            <a:pPr>
              <a:defRPr/>
            </a:pPr>
            <a:endParaRPr lang="pt-BR" altLang="pt-BR" dirty="0"/>
          </a:p>
        </p:txBody>
      </p:sp>
      <p:sp>
        <p:nvSpPr>
          <p:cNvPr id="6" name="Espaço Reservado para Rodapé 4">
            <a:extLst>
              <a:ext uri="{FF2B5EF4-FFF2-40B4-BE49-F238E27FC236}">
                <a16:creationId xmlns:a16="http://schemas.microsoft.com/office/drawing/2014/main" id="{22C2C43A-389B-B436-AAA0-593B8A09B714}"/>
              </a:ext>
            </a:extLst>
          </p:cNvPr>
          <p:cNvSpPr>
            <a:spLocks noGrp="1"/>
          </p:cNvSpPr>
          <p:nvPr>
            <p:ph type="ftr" sz="quarter" idx="11"/>
          </p:nvPr>
        </p:nvSpPr>
        <p:spPr>
          <a:ln/>
        </p:spPr>
        <p:txBody>
          <a:bodyPr/>
          <a:lstStyle>
            <a:lvl1pPr>
              <a:defRPr/>
            </a:lvl1pPr>
          </a:lstStyle>
          <a:p>
            <a:pPr>
              <a:defRPr/>
            </a:pPr>
            <a:endParaRPr lang="pt-BR" altLang="pt-BR" dirty="0"/>
          </a:p>
        </p:txBody>
      </p:sp>
      <p:sp>
        <p:nvSpPr>
          <p:cNvPr id="7" name="Espaço Reservado para Número de Slide 5">
            <a:extLst>
              <a:ext uri="{FF2B5EF4-FFF2-40B4-BE49-F238E27FC236}">
                <a16:creationId xmlns:a16="http://schemas.microsoft.com/office/drawing/2014/main" id="{BD16E395-DC3E-96B0-9786-F08F3182DEF0}"/>
              </a:ext>
            </a:extLst>
          </p:cNvPr>
          <p:cNvSpPr>
            <a:spLocks noGrp="1"/>
          </p:cNvSpPr>
          <p:nvPr>
            <p:ph type="sldNum" sz="quarter" idx="12"/>
          </p:nvPr>
        </p:nvSpPr>
        <p:spPr>
          <a:ln/>
        </p:spPr>
        <p:txBody>
          <a:bodyPr/>
          <a:lstStyle>
            <a:lvl1pPr>
              <a:defRPr/>
            </a:lvl1pPr>
          </a:lstStyle>
          <a:p>
            <a:pPr>
              <a:defRPr/>
            </a:pPr>
            <a:fld id="{AA9FE485-6A1E-4696-9EB6-FEF42D961B9E}" type="slidenum">
              <a:rPr lang="pt-BR" altLang="pt-BR"/>
              <a:pPr>
                <a:defRPr/>
              </a:pPr>
              <a:t>‹nº›</a:t>
            </a:fld>
            <a:endParaRPr lang="pt-BR" altLang="pt-BR" dirty="0"/>
          </a:p>
        </p:txBody>
      </p:sp>
    </p:spTree>
    <p:extLst>
      <p:ext uri="{BB962C8B-B14F-4D97-AF65-F5344CB8AC3E}">
        <p14:creationId xmlns:p14="http://schemas.microsoft.com/office/powerpoint/2010/main" val="403725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629841" y="273844"/>
            <a:ext cx="7886700" cy="994172"/>
          </a:xfrm>
        </p:spPr>
        <p:txBody>
          <a:bodyPr/>
          <a:lstStyle/>
          <a:p>
            <a:r>
              <a:rPr lang="pt-BR"/>
              <a:t>Clique para editar o título mestre</a:t>
            </a:r>
          </a:p>
        </p:txBody>
      </p:sp>
      <p:sp>
        <p:nvSpPr>
          <p:cNvPr id="3" name="Espaço Reservado para Texto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pt-BR"/>
              <a:t>Clique para editar o texto mestre</a:t>
            </a:r>
          </a:p>
        </p:txBody>
      </p:sp>
      <p:sp>
        <p:nvSpPr>
          <p:cNvPr id="4" name="Espaço Reservado para Conteúdo 3"/>
          <p:cNvSpPr>
            <a:spLocks noGrp="1"/>
          </p:cNvSpPr>
          <p:nvPr>
            <p:ph sz="half" idx="2"/>
          </p:nvPr>
        </p:nvSpPr>
        <p:spPr>
          <a:xfrm>
            <a:off x="629842" y="1878806"/>
            <a:ext cx="3868340" cy="2763441"/>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pt-BR"/>
              <a:t>Clique para editar o texto mestre</a:t>
            </a:r>
          </a:p>
        </p:txBody>
      </p:sp>
      <p:sp>
        <p:nvSpPr>
          <p:cNvPr id="6" name="Espaço Reservado para Conteúdo 5"/>
          <p:cNvSpPr>
            <a:spLocks noGrp="1"/>
          </p:cNvSpPr>
          <p:nvPr>
            <p:ph sz="quarter" idx="4"/>
          </p:nvPr>
        </p:nvSpPr>
        <p:spPr>
          <a:xfrm>
            <a:off x="4629150" y="1878806"/>
            <a:ext cx="3887391" cy="2763441"/>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3">
            <a:extLst>
              <a:ext uri="{FF2B5EF4-FFF2-40B4-BE49-F238E27FC236}">
                <a16:creationId xmlns:a16="http://schemas.microsoft.com/office/drawing/2014/main" id="{88DCA852-2A13-18F2-6F01-0399B5FF0AE1}"/>
              </a:ext>
            </a:extLst>
          </p:cNvPr>
          <p:cNvSpPr>
            <a:spLocks noGrp="1"/>
          </p:cNvSpPr>
          <p:nvPr>
            <p:ph type="dt" sz="half" idx="10"/>
          </p:nvPr>
        </p:nvSpPr>
        <p:spPr>
          <a:ln/>
        </p:spPr>
        <p:txBody>
          <a:bodyPr/>
          <a:lstStyle>
            <a:lvl1pPr>
              <a:defRPr/>
            </a:lvl1pPr>
          </a:lstStyle>
          <a:p>
            <a:pPr>
              <a:defRPr/>
            </a:pPr>
            <a:endParaRPr lang="pt-BR" altLang="pt-BR" dirty="0"/>
          </a:p>
        </p:txBody>
      </p:sp>
      <p:sp>
        <p:nvSpPr>
          <p:cNvPr id="8" name="Espaço Reservado para Rodapé 4">
            <a:extLst>
              <a:ext uri="{FF2B5EF4-FFF2-40B4-BE49-F238E27FC236}">
                <a16:creationId xmlns:a16="http://schemas.microsoft.com/office/drawing/2014/main" id="{0EAE4EDA-D3FE-5D74-C94C-CB79BA2E3CC9}"/>
              </a:ext>
            </a:extLst>
          </p:cNvPr>
          <p:cNvSpPr>
            <a:spLocks noGrp="1"/>
          </p:cNvSpPr>
          <p:nvPr>
            <p:ph type="ftr" sz="quarter" idx="11"/>
          </p:nvPr>
        </p:nvSpPr>
        <p:spPr>
          <a:ln/>
        </p:spPr>
        <p:txBody>
          <a:bodyPr/>
          <a:lstStyle>
            <a:lvl1pPr>
              <a:defRPr/>
            </a:lvl1pPr>
          </a:lstStyle>
          <a:p>
            <a:pPr>
              <a:defRPr/>
            </a:pPr>
            <a:endParaRPr lang="pt-BR" altLang="pt-BR" dirty="0"/>
          </a:p>
        </p:txBody>
      </p:sp>
      <p:sp>
        <p:nvSpPr>
          <p:cNvPr id="9" name="Espaço Reservado para Número de Slide 5">
            <a:extLst>
              <a:ext uri="{FF2B5EF4-FFF2-40B4-BE49-F238E27FC236}">
                <a16:creationId xmlns:a16="http://schemas.microsoft.com/office/drawing/2014/main" id="{C414C89A-42AC-A274-A7F1-DC10799D8145}"/>
              </a:ext>
            </a:extLst>
          </p:cNvPr>
          <p:cNvSpPr>
            <a:spLocks noGrp="1"/>
          </p:cNvSpPr>
          <p:nvPr>
            <p:ph type="sldNum" sz="quarter" idx="12"/>
          </p:nvPr>
        </p:nvSpPr>
        <p:spPr>
          <a:ln/>
        </p:spPr>
        <p:txBody>
          <a:bodyPr/>
          <a:lstStyle>
            <a:lvl1pPr>
              <a:defRPr/>
            </a:lvl1pPr>
          </a:lstStyle>
          <a:p>
            <a:pPr>
              <a:defRPr/>
            </a:pPr>
            <a:fld id="{250C6B50-C0DB-4458-8947-26DCD239DA0C}" type="slidenum">
              <a:rPr lang="pt-BR" altLang="pt-BR"/>
              <a:pPr>
                <a:defRPr/>
              </a:pPr>
              <a:t>‹nº›</a:t>
            </a:fld>
            <a:endParaRPr lang="pt-BR" altLang="pt-BR" dirty="0"/>
          </a:p>
        </p:txBody>
      </p:sp>
    </p:spTree>
    <p:extLst>
      <p:ext uri="{BB962C8B-B14F-4D97-AF65-F5344CB8AC3E}">
        <p14:creationId xmlns:p14="http://schemas.microsoft.com/office/powerpoint/2010/main" val="3985757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Data 3">
            <a:extLst>
              <a:ext uri="{FF2B5EF4-FFF2-40B4-BE49-F238E27FC236}">
                <a16:creationId xmlns:a16="http://schemas.microsoft.com/office/drawing/2014/main" id="{34EF4935-E43F-E806-8A15-BC193C385558}"/>
              </a:ext>
            </a:extLst>
          </p:cNvPr>
          <p:cNvSpPr>
            <a:spLocks noGrp="1"/>
          </p:cNvSpPr>
          <p:nvPr>
            <p:ph type="dt" sz="half" idx="10"/>
          </p:nvPr>
        </p:nvSpPr>
        <p:spPr>
          <a:ln/>
        </p:spPr>
        <p:txBody>
          <a:bodyPr/>
          <a:lstStyle>
            <a:lvl1pPr>
              <a:defRPr/>
            </a:lvl1pPr>
          </a:lstStyle>
          <a:p>
            <a:pPr>
              <a:defRPr/>
            </a:pPr>
            <a:endParaRPr lang="pt-BR" altLang="pt-BR" dirty="0"/>
          </a:p>
        </p:txBody>
      </p:sp>
      <p:sp>
        <p:nvSpPr>
          <p:cNvPr id="4" name="Espaço Reservado para Rodapé 4">
            <a:extLst>
              <a:ext uri="{FF2B5EF4-FFF2-40B4-BE49-F238E27FC236}">
                <a16:creationId xmlns:a16="http://schemas.microsoft.com/office/drawing/2014/main" id="{826419F2-692F-23BF-2347-6CBC55E2116A}"/>
              </a:ext>
            </a:extLst>
          </p:cNvPr>
          <p:cNvSpPr>
            <a:spLocks noGrp="1"/>
          </p:cNvSpPr>
          <p:nvPr>
            <p:ph type="ftr" sz="quarter" idx="11"/>
          </p:nvPr>
        </p:nvSpPr>
        <p:spPr>
          <a:ln/>
        </p:spPr>
        <p:txBody>
          <a:bodyPr/>
          <a:lstStyle>
            <a:lvl1pPr>
              <a:defRPr/>
            </a:lvl1pPr>
          </a:lstStyle>
          <a:p>
            <a:pPr>
              <a:defRPr/>
            </a:pPr>
            <a:endParaRPr lang="pt-BR" altLang="pt-BR" dirty="0"/>
          </a:p>
        </p:txBody>
      </p:sp>
      <p:sp>
        <p:nvSpPr>
          <p:cNvPr id="5" name="Espaço Reservado para Número de Slide 5">
            <a:extLst>
              <a:ext uri="{FF2B5EF4-FFF2-40B4-BE49-F238E27FC236}">
                <a16:creationId xmlns:a16="http://schemas.microsoft.com/office/drawing/2014/main" id="{AB271F5A-102D-A5C8-D4A2-41764A8BD62E}"/>
              </a:ext>
            </a:extLst>
          </p:cNvPr>
          <p:cNvSpPr>
            <a:spLocks noGrp="1"/>
          </p:cNvSpPr>
          <p:nvPr>
            <p:ph type="sldNum" sz="quarter" idx="12"/>
          </p:nvPr>
        </p:nvSpPr>
        <p:spPr>
          <a:ln/>
        </p:spPr>
        <p:txBody>
          <a:bodyPr/>
          <a:lstStyle>
            <a:lvl1pPr>
              <a:defRPr/>
            </a:lvl1pPr>
          </a:lstStyle>
          <a:p>
            <a:pPr>
              <a:defRPr/>
            </a:pPr>
            <a:fld id="{9368AAAE-E8F7-49E2-AAB5-E8C96E1E4E2D}" type="slidenum">
              <a:rPr lang="pt-BR" altLang="pt-BR"/>
              <a:pPr>
                <a:defRPr/>
              </a:pPr>
              <a:t>‹nº›</a:t>
            </a:fld>
            <a:endParaRPr lang="pt-BR" altLang="pt-BR" dirty="0"/>
          </a:p>
        </p:txBody>
      </p:sp>
    </p:spTree>
    <p:extLst>
      <p:ext uri="{BB962C8B-B14F-4D97-AF65-F5344CB8AC3E}">
        <p14:creationId xmlns:p14="http://schemas.microsoft.com/office/powerpoint/2010/main" val="17055562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3">
            <a:extLst>
              <a:ext uri="{FF2B5EF4-FFF2-40B4-BE49-F238E27FC236}">
                <a16:creationId xmlns:a16="http://schemas.microsoft.com/office/drawing/2014/main" id="{8EEC8B48-CB55-7932-F283-489AD7DDF312}"/>
              </a:ext>
            </a:extLst>
          </p:cNvPr>
          <p:cNvSpPr>
            <a:spLocks noGrp="1"/>
          </p:cNvSpPr>
          <p:nvPr>
            <p:ph type="dt" sz="half" idx="10"/>
          </p:nvPr>
        </p:nvSpPr>
        <p:spPr>
          <a:ln/>
        </p:spPr>
        <p:txBody>
          <a:bodyPr/>
          <a:lstStyle>
            <a:lvl1pPr>
              <a:defRPr/>
            </a:lvl1pPr>
          </a:lstStyle>
          <a:p>
            <a:pPr>
              <a:defRPr/>
            </a:pPr>
            <a:endParaRPr lang="pt-BR" altLang="pt-BR" dirty="0"/>
          </a:p>
        </p:txBody>
      </p:sp>
      <p:sp>
        <p:nvSpPr>
          <p:cNvPr id="3" name="Espaço Reservado para Rodapé 4">
            <a:extLst>
              <a:ext uri="{FF2B5EF4-FFF2-40B4-BE49-F238E27FC236}">
                <a16:creationId xmlns:a16="http://schemas.microsoft.com/office/drawing/2014/main" id="{724DF668-62F9-92D0-3095-136471F6C365}"/>
              </a:ext>
            </a:extLst>
          </p:cNvPr>
          <p:cNvSpPr>
            <a:spLocks noGrp="1"/>
          </p:cNvSpPr>
          <p:nvPr>
            <p:ph type="ftr" sz="quarter" idx="11"/>
          </p:nvPr>
        </p:nvSpPr>
        <p:spPr>
          <a:ln/>
        </p:spPr>
        <p:txBody>
          <a:bodyPr/>
          <a:lstStyle>
            <a:lvl1pPr>
              <a:defRPr/>
            </a:lvl1pPr>
          </a:lstStyle>
          <a:p>
            <a:pPr>
              <a:defRPr/>
            </a:pPr>
            <a:endParaRPr lang="pt-BR" altLang="pt-BR" dirty="0"/>
          </a:p>
        </p:txBody>
      </p:sp>
      <p:sp>
        <p:nvSpPr>
          <p:cNvPr id="4" name="Espaço Reservado para Número de Slide 5">
            <a:extLst>
              <a:ext uri="{FF2B5EF4-FFF2-40B4-BE49-F238E27FC236}">
                <a16:creationId xmlns:a16="http://schemas.microsoft.com/office/drawing/2014/main" id="{4D29CAA7-77C5-6899-5B58-8D5714B3C329}"/>
              </a:ext>
            </a:extLst>
          </p:cNvPr>
          <p:cNvSpPr>
            <a:spLocks noGrp="1"/>
          </p:cNvSpPr>
          <p:nvPr>
            <p:ph type="sldNum" sz="quarter" idx="12"/>
          </p:nvPr>
        </p:nvSpPr>
        <p:spPr>
          <a:ln/>
        </p:spPr>
        <p:txBody>
          <a:bodyPr/>
          <a:lstStyle>
            <a:lvl1pPr>
              <a:defRPr/>
            </a:lvl1pPr>
          </a:lstStyle>
          <a:p>
            <a:pPr>
              <a:defRPr/>
            </a:pPr>
            <a:fld id="{2AE066FB-A5B2-40CD-B723-F2E0DC9D6EF0}" type="slidenum">
              <a:rPr lang="pt-BR" altLang="pt-BR"/>
              <a:pPr>
                <a:defRPr/>
              </a:pPr>
              <a:t>‹nº›</a:t>
            </a:fld>
            <a:endParaRPr lang="pt-BR" altLang="pt-BR" dirty="0"/>
          </a:p>
        </p:txBody>
      </p:sp>
    </p:spTree>
    <p:extLst>
      <p:ext uri="{BB962C8B-B14F-4D97-AF65-F5344CB8AC3E}">
        <p14:creationId xmlns:p14="http://schemas.microsoft.com/office/powerpoint/2010/main" val="3336721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29841" y="342900"/>
            <a:ext cx="2949178" cy="1200150"/>
          </a:xfrm>
        </p:spPr>
        <p:txBody>
          <a:bodyPr anchor="b"/>
          <a:lstStyle>
            <a:lvl1pPr>
              <a:defRPr sz="2400"/>
            </a:lvl1pPr>
          </a:lstStyle>
          <a:p>
            <a:r>
              <a:rPr lang="pt-BR"/>
              <a:t>Clique para editar o título mestre</a:t>
            </a:r>
          </a:p>
        </p:txBody>
      </p:sp>
      <p:sp>
        <p:nvSpPr>
          <p:cNvPr id="3" name="Espaço Reservado para Conteúdo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pt-BR"/>
              <a:t>Clique para editar o texto mestre</a:t>
            </a:r>
          </a:p>
        </p:txBody>
      </p:sp>
      <p:sp>
        <p:nvSpPr>
          <p:cNvPr id="5" name="Espaço Reservado para Data 3">
            <a:extLst>
              <a:ext uri="{FF2B5EF4-FFF2-40B4-BE49-F238E27FC236}">
                <a16:creationId xmlns:a16="http://schemas.microsoft.com/office/drawing/2014/main" id="{78E7166F-0482-3B28-42D8-F47936C81888}"/>
              </a:ext>
            </a:extLst>
          </p:cNvPr>
          <p:cNvSpPr>
            <a:spLocks noGrp="1"/>
          </p:cNvSpPr>
          <p:nvPr>
            <p:ph type="dt" sz="half" idx="10"/>
          </p:nvPr>
        </p:nvSpPr>
        <p:spPr>
          <a:ln/>
        </p:spPr>
        <p:txBody>
          <a:bodyPr/>
          <a:lstStyle>
            <a:lvl1pPr>
              <a:defRPr/>
            </a:lvl1pPr>
          </a:lstStyle>
          <a:p>
            <a:pPr>
              <a:defRPr/>
            </a:pPr>
            <a:endParaRPr lang="pt-BR" altLang="pt-BR" dirty="0"/>
          </a:p>
        </p:txBody>
      </p:sp>
      <p:sp>
        <p:nvSpPr>
          <p:cNvPr id="6" name="Espaço Reservado para Rodapé 4">
            <a:extLst>
              <a:ext uri="{FF2B5EF4-FFF2-40B4-BE49-F238E27FC236}">
                <a16:creationId xmlns:a16="http://schemas.microsoft.com/office/drawing/2014/main" id="{BEC43A38-B326-4AF2-C619-89EC8029A41D}"/>
              </a:ext>
            </a:extLst>
          </p:cNvPr>
          <p:cNvSpPr>
            <a:spLocks noGrp="1"/>
          </p:cNvSpPr>
          <p:nvPr>
            <p:ph type="ftr" sz="quarter" idx="11"/>
          </p:nvPr>
        </p:nvSpPr>
        <p:spPr>
          <a:ln/>
        </p:spPr>
        <p:txBody>
          <a:bodyPr/>
          <a:lstStyle>
            <a:lvl1pPr>
              <a:defRPr/>
            </a:lvl1pPr>
          </a:lstStyle>
          <a:p>
            <a:pPr>
              <a:defRPr/>
            </a:pPr>
            <a:endParaRPr lang="pt-BR" altLang="pt-BR" dirty="0"/>
          </a:p>
        </p:txBody>
      </p:sp>
      <p:sp>
        <p:nvSpPr>
          <p:cNvPr id="7" name="Espaço Reservado para Número de Slide 5">
            <a:extLst>
              <a:ext uri="{FF2B5EF4-FFF2-40B4-BE49-F238E27FC236}">
                <a16:creationId xmlns:a16="http://schemas.microsoft.com/office/drawing/2014/main" id="{9C95EF4A-2DC1-54A5-D9A8-58BAC0BC3458}"/>
              </a:ext>
            </a:extLst>
          </p:cNvPr>
          <p:cNvSpPr>
            <a:spLocks noGrp="1"/>
          </p:cNvSpPr>
          <p:nvPr>
            <p:ph type="sldNum" sz="quarter" idx="12"/>
          </p:nvPr>
        </p:nvSpPr>
        <p:spPr>
          <a:ln/>
        </p:spPr>
        <p:txBody>
          <a:bodyPr/>
          <a:lstStyle>
            <a:lvl1pPr>
              <a:defRPr/>
            </a:lvl1pPr>
          </a:lstStyle>
          <a:p>
            <a:pPr>
              <a:defRPr/>
            </a:pPr>
            <a:fld id="{AE58524D-72A9-41FA-9130-2B3E485B70B8}" type="slidenum">
              <a:rPr lang="pt-BR" altLang="pt-BR"/>
              <a:pPr>
                <a:defRPr/>
              </a:pPr>
              <a:t>‹nº›</a:t>
            </a:fld>
            <a:endParaRPr lang="pt-BR" altLang="pt-BR" dirty="0"/>
          </a:p>
        </p:txBody>
      </p:sp>
    </p:spTree>
    <p:extLst>
      <p:ext uri="{BB962C8B-B14F-4D97-AF65-F5344CB8AC3E}">
        <p14:creationId xmlns:p14="http://schemas.microsoft.com/office/powerpoint/2010/main" val="2719905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629841" y="342900"/>
            <a:ext cx="2949178" cy="1200150"/>
          </a:xfrm>
        </p:spPr>
        <p:txBody>
          <a:bodyPr anchor="b"/>
          <a:lstStyle>
            <a:lvl1pPr>
              <a:defRPr sz="2400"/>
            </a:lvl1pPr>
          </a:lstStyle>
          <a:p>
            <a:r>
              <a:rPr lang="pt-BR"/>
              <a:t>Clique para editar o título mestre</a:t>
            </a:r>
          </a:p>
        </p:txBody>
      </p:sp>
      <p:sp>
        <p:nvSpPr>
          <p:cNvPr id="3" name="Espaço Reservado para Imagem 2"/>
          <p:cNvSpPr>
            <a:spLocks noGrp="1"/>
          </p:cNvSpPr>
          <p:nvPr>
            <p:ph type="pic" idx="1"/>
          </p:nvPr>
        </p:nvSpPr>
        <p:spPr>
          <a:xfrm>
            <a:off x="3887391" y="740569"/>
            <a:ext cx="4629150" cy="3655219"/>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pt-BR" noProof="0" dirty="0"/>
              <a:t>Clique no ícone para adicionar uma imagem</a:t>
            </a:r>
          </a:p>
        </p:txBody>
      </p:sp>
      <p:sp>
        <p:nvSpPr>
          <p:cNvPr id="4" name="Espaço Reservado para Texto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pt-BR"/>
              <a:t>Clique para editar o texto mestre</a:t>
            </a:r>
          </a:p>
        </p:txBody>
      </p:sp>
      <p:sp>
        <p:nvSpPr>
          <p:cNvPr id="5" name="Espaço Reservado para Data 3">
            <a:extLst>
              <a:ext uri="{FF2B5EF4-FFF2-40B4-BE49-F238E27FC236}">
                <a16:creationId xmlns:a16="http://schemas.microsoft.com/office/drawing/2014/main" id="{CD9706CF-BDE4-31E7-C58D-F9DC0CF74189}"/>
              </a:ext>
            </a:extLst>
          </p:cNvPr>
          <p:cNvSpPr>
            <a:spLocks noGrp="1"/>
          </p:cNvSpPr>
          <p:nvPr>
            <p:ph type="dt" sz="half" idx="10"/>
          </p:nvPr>
        </p:nvSpPr>
        <p:spPr>
          <a:ln/>
        </p:spPr>
        <p:txBody>
          <a:bodyPr/>
          <a:lstStyle>
            <a:lvl1pPr>
              <a:defRPr/>
            </a:lvl1pPr>
          </a:lstStyle>
          <a:p>
            <a:pPr>
              <a:defRPr/>
            </a:pPr>
            <a:endParaRPr lang="pt-BR" altLang="pt-BR" dirty="0"/>
          </a:p>
        </p:txBody>
      </p:sp>
      <p:sp>
        <p:nvSpPr>
          <p:cNvPr id="6" name="Espaço Reservado para Rodapé 4">
            <a:extLst>
              <a:ext uri="{FF2B5EF4-FFF2-40B4-BE49-F238E27FC236}">
                <a16:creationId xmlns:a16="http://schemas.microsoft.com/office/drawing/2014/main" id="{FBE67E1A-C023-C117-A633-02FDF8A8C66F}"/>
              </a:ext>
            </a:extLst>
          </p:cNvPr>
          <p:cNvSpPr>
            <a:spLocks noGrp="1"/>
          </p:cNvSpPr>
          <p:nvPr>
            <p:ph type="ftr" sz="quarter" idx="11"/>
          </p:nvPr>
        </p:nvSpPr>
        <p:spPr>
          <a:ln/>
        </p:spPr>
        <p:txBody>
          <a:bodyPr/>
          <a:lstStyle>
            <a:lvl1pPr>
              <a:defRPr/>
            </a:lvl1pPr>
          </a:lstStyle>
          <a:p>
            <a:pPr>
              <a:defRPr/>
            </a:pPr>
            <a:endParaRPr lang="pt-BR" altLang="pt-BR" dirty="0"/>
          </a:p>
        </p:txBody>
      </p:sp>
      <p:sp>
        <p:nvSpPr>
          <p:cNvPr id="7" name="Espaço Reservado para Número de Slide 5">
            <a:extLst>
              <a:ext uri="{FF2B5EF4-FFF2-40B4-BE49-F238E27FC236}">
                <a16:creationId xmlns:a16="http://schemas.microsoft.com/office/drawing/2014/main" id="{47D169EA-BC71-F3EA-3E8C-D5799AC971C9}"/>
              </a:ext>
            </a:extLst>
          </p:cNvPr>
          <p:cNvSpPr>
            <a:spLocks noGrp="1"/>
          </p:cNvSpPr>
          <p:nvPr>
            <p:ph type="sldNum" sz="quarter" idx="12"/>
          </p:nvPr>
        </p:nvSpPr>
        <p:spPr>
          <a:ln/>
        </p:spPr>
        <p:txBody>
          <a:bodyPr/>
          <a:lstStyle>
            <a:lvl1pPr>
              <a:defRPr/>
            </a:lvl1pPr>
          </a:lstStyle>
          <a:p>
            <a:pPr>
              <a:defRPr/>
            </a:pPr>
            <a:fld id="{9C82A764-091B-4886-9AEC-2A434278E196}" type="slidenum">
              <a:rPr lang="pt-BR" altLang="pt-BR"/>
              <a:pPr>
                <a:defRPr/>
              </a:pPr>
              <a:t>‹nº›</a:t>
            </a:fld>
            <a:endParaRPr lang="pt-BR" altLang="pt-BR" dirty="0"/>
          </a:p>
        </p:txBody>
      </p:sp>
    </p:spTree>
    <p:extLst>
      <p:ext uri="{BB962C8B-B14F-4D97-AF65-F5344CB8AC3E}">
        <p14:creationId xmlns:p14="http://schemas.microsoft.com/office/powerpoint/2010/main" val="4284979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Espaço Reservado para Título 1">
            <a:extLst>
              <a:ext uri="{FF2B5EF4-FFF2-40B4-BE49-F238E27FC236}">
                <a16:creationId xmlns:a16="http://schemas.microsoft.com/office/drawing/2014/main" id="{B2AC8612-154C-AA16-5A62-E378607E9F81}"/>
              </a:ext>
            </a:extLst>
          </p:cNvPr>
          <p:cNvSpPr>
            <a:spLocks noGrp="1"/>
          </p:cNvSpPr>
          <p:nvPr>
            <p:ph type="title"/>
          </p:nvPr>
        </p:nvSpPr>
        <p:spPr bwMode="auto">
          <a:xfrm>
            <a:off x="628650" y="274638"/>
            <a:ext cx="7886700"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pt-BR" altLang="pt-BR"/>
              <a:t>Clique para editar o título mestre</a:t>
            </a:r>
          </a:p>
        </p:txBody>
      </p:sp>
      <p:sp>
        <p:nvSpPr>
          <p:cNvPr id="1027" name="Espaço Reservado para Texto 2">
            <a:extLst>
              <a:ext uri="{FF2B5EF4-FFF2-40B4-BE49-F238E27FC236}">
                <a16:creationId xmlns:a16="http://schemas.microsoft.com/office/drawing/2014/main" id="{5EFC1718-DF22-E757-FDC8-15636D2F4A99}"/>
              </a:ext>
            </a:extLst>
          </p:cNvPr>
          <p:cNvSpPr>
            <a:spLocks noGrp="1" noChangeArrowheads="1"/>
          </p:cNvSpPr>
          <p:nvPr>
            <p:ph type="body" idx="1"/>
          </p:nvPr>
        </p:nvSpPr>
        <p:spPr bwMode="auto">
          <a:xfrm>
            <a:off x="628650" y="1370013"/>
            <a:ext cx="7886700" cy="326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pt-BR" altLang="pt-BR"/>
              <a:t>Clique para editar o texto mestre</a:t>
            </a:r>
          </a:p>
          <a:p>
            <a:pPr lvl="1"/>
            <a:r>
              <a:rPr lang="pt-BR" altLang="pt-BR"/>
              <a:t>Segundo nível</a:t>
            </a:r>
          </a:p>
          <a:p>
            <a:pPr lvl="2"/>
            <a:r>
              <a:rPr lang="pt-BR" altLang="pt-BR"/>
              <a:t>Terceiro nível</a:t>
            </a:r>
          </a:p>
          <a:p>
            <a:pPr lvl="3"/>
            <a:r>
              <a:rPr lang="pt-BR" altLang="pt-BR"/>
              <a:t>Quarto nível</a:t>
            </a:r>
          </a:p>
          <a:p>
            <a:pPr lvl="4"/>
            <a:r>
              <a:rPr lang="pt-BR" altLang="pt-BR"/>
              <a:t>Quinto nível</a:t>
            </a:r>
          </a:p>
        </p:txBody>
      </p:sp>
      <p:sp>
        <p:nvSpPr>
          <p:cNvPr id="1028" name="Espaço Reservado para Data 3">
            <a:extLst>
              <a:ext uri="{FF2B5EF4-FFF2-40B4-BE49-F238E27FC236}">
                <a16:creationId xmlns:a16="http://schemas.microsoft.com/office/drawing/2014/main" id="{C6EBF766-E5FF-DF65-3025-A3C7FBF514E9}"/>
              </a:ext>
            </a:extLst>
          </p:cNvPr>
          <p:cNvSpPr>
            <a:spLocks noGrp="1"/>
          </p:cNvSpPr>
          <p:nvPr>
            <p:ph type="dt" sz="half" idx="2"/>
          </p:nvPr>
        </p:nvSpPr>
        <p:spPr bwMode="auto">
          <a:xfrm>
            <a:off x="628650" y="4767263"/>
            <a:ext cx="2057400" cy="274637"/>
          </a:xfrm>
          <a:prstGeom prst="rect">
            <a:avLst/>
          </a:prstGeom>
          <a:noFill/>
          <a:ln>
            <a:noFill/>
          </a:ln>
        </p:spPr>
        <p:txBody>
          <a:bodyPr vert="horz" wrap="square" lIns="91440" tIns="45720" rIns="91440" bIns="45720" numCol="1" anchor="ctr" anchorCtr="0" compatLnSpc="1">
            <a:prstTxWarp prst="textNoShape">
              <a:avLst/>
            </a:prstTxWarp>
          </a:bodyPr>
          <a:lstStyle>
            <a:lvl1pPr eaLnBrk="1" hangingPunct="1">
              <a:buClr>
                <a:srgbClr val="000000"/>
              </a:buClr>
              <a:buFont typeface="Arial" panose="020B0604020202020204" pitchFamily="34" charset="0"/>
              <a:buNone/>
              <a:defRPr sz="900">
                <a:solidFill>
                  <a:srgbClr val="898989"/>
                </a:solidFill>
              </a:defRPr>
            </a:lvl1pPr>
          </a:lstStyle>
          <a:p>
            <a:pPr>
              <a:defRPr/>
            </a:pPr>
            <a:endParaRPr lang="pt-BR" altLang="pt-BR" dirty="0"/>
          </a:p>
        </p:txBody>
      </p:sp>
      <p:sp>
        <p:nvSpPr>
          <p:cNvPr id="1029" name="Espaço Reservado para Rodapé 4">
            <a:extLst>
              <a:ext uri="{FF2B5EF4-FFF2-40B4-BE49-F238E27FC236}">
                <a16:creationId xmlns:a16="http://schemas.microsoft.com/office/drawing/2014/main" id="{3B2F639B-1418-517A-73C5-3F1AF160343D}"/>
              </a:ext>
            </a:extLst>
          </p:cNvPr>
          <p:cNvSpPr>
            <a:spLocks noGrp="1"/>
          </p:cNvSpPr>
          <p:nvPr>
            <p:ph type="ftr" sz="quarter" idx="3"/>
          </p:nvPr>
        </p:nvSpPr>
        <p:spPr bwMode="auto">
          <a:xfrm>
            <a:off x="3028950" y="4767263"/>
            <a:ext cx="3086100" cy="274637"/>
          </a:xfrm>
          <a:prstGeom prst="rect">
            <a:avLst/>
          </a:prstGeom>
          <a:noFill/>
          <a:ln>
            <a:noFill/>
          </a:ln>
        </p:spPr>
        <p:txBody>
          <a:bodyPr vert="horz" wrap="square" lIns="91440" tIns="45720" rIns="91440" bIns="45720" numCol="1" anchor="ctr" anchorCtr="0" compatLnSpc="1">
            <a:prstTxWarp prst="textNoShape">
              <a:avLst/>
            </a:prstTxWarp>
          </a:bodyPr>
          <a:lstStyle>
            <a:lvl1pPr algn="ctr" eaLnBrk="1" hangingPunct="1">
              <a:buClr>
                <a:srgbClr val="000000"/>
              </a:buClr>
              <a:buFont typeface="Arial" panose="020B0604020202020204" pitchFamily="34" charset="0"/>
              <a:buNone/>
              <a:defRPr sz="900">
                <a:solidFill>
                  <a:srgbClr val="898989"/>
                </a:solidFill>
              </a:defRPr>
            </a:lvl1pPr>
          </a:lstStyle>
          <a:p>
            <a:pPr>
              <a:defRPr/>
            </a:pPr>
            <a:endParaRPr lang="pt-BR" altLang="pt-BR" dirty="0"/>
          </a:p>
        </p:txBody>
      </p:sp>
      <p:sp>
        <p:nvSpPr>
          <p:cNvPr id="1030" name="Espaço Reservado para Número de Slide 5">
            <a:extLst>
              <a:ext uri="{FF2B5EF4-FFF2-40B4-BE49-F238E27FC236}">
                <a16:creationId xmlns:a16="http://schemas.microsoft.com/office/drawing/2014/main" id="{801BBEFA-F816-AF6E-CD63-368CB2B69C81}"/>
              </a:ext>
            </a:extLst>
          </p:cNvPr>
          <p:cNvSpPr>
            <a:spLocks noGrp="1"/>
          </p:cNvSpPr>
          <p:nvPr>
            <p:ph type="sldNum" sz="quarter" idx="4"/>
          </p:nvPr>
        </p:nvSpPr>
        <p:spPr bwMode="auto">
          <a:xfrm>
            <a:off x="6457950" y="4767263"/>
            <a:ext cx="2057400" cy="274637"/>
          </a:xfrm>
          <a:prstGeom prst="rect">
            <a:avLst/>
          </a:prstGeom>
          <a:noFill/>
          <a:ln>
            <a:noFill/>
          </a:ln>
        </p:spPr>
        <p:txBody>
          <a:bodyPr vert="horz" wrap="square" lIns="91440" tIns="45720" rIns="91440" bIns="45720" numCol="1" anchor="ctr" anchorCtr="0" compatLnSpc="1">
            <a:prstTxWarp prst="textNoShape">
              <a:avLst/>
            </a:prstTxWarp>
          </a:bodyPr>
          <a:lstStyle>
            <a:lvl1pPr algn="r" eaLnBrk="1" hangingPunct="1">
              <a:buClr>
                <a:srgbClr val="000000"/>
              </a:buClr>
              <a:buFont typeface="Arial" panose="020B0604020202020204" pitchFamily="34" charset="0"/>
              <a:buNone/>
              <a:defRPr sz="900">
                <a:solidFill>
                  <a:srgbClr val="898989"/>
                </a:solidFill>
              </a:defRPr>
            </a:lvl1pPr>
          </a:lstStyle>
          <a:p>
            <a:pPr>
              <a:defRPr/>
            </a:pPr>
            <a:fld id="{7D26C007-E1BD-46AF-8803-EA3217A0BA5B}" type="slidenum">
              <a:rPr lang="pt-BR" altLang="pt-BR"/>
              <a:pPr>
                <a:defRPr/>
              </a:pPr>
              <a:t>‹nº›</a:t>
            </a:fld>
            <a:endParaRPr lang="pt-BR" altLang="pt-BR" dirty="0"/>
          </a:p>
        </p:txBody>
      </p:sp>
      <p:sp>
        <p:nvSpPr>
          <p:cNvPr id="4" name="CaixaDeTexto 3">
            <a:extLst>
              <a:ext uri="{FF2B5EF4-FFF2-40B4-BE49-F238E27FC236}">
                <a16:creationId xmlns:a16="http://schemas.microsoft.com/office/drawing/2014/main" id="{531D4A17-2ADF-B699-A6E1-6686CE7A9EF2}"/>
              </a:ext>
            </a:extLst>
          </p:cNvPr>
          <p:cNvSpPr txBox="1"/>
          <p:nvPr userDrawn="1"/>
        </p:nvSpPr>
        <p:spPr>
          <a:xfrm rot="19787719">
            <a:off x="-551737" y="2444558"/>
            <a:ext cx="10171198" cy="523220"/>
          </a:xfrm>
          <a:prstGeom prst="rect">
            <a:avLst/>
          </a:prstGeom>
          <a:noFill/>
        </p:spPr>
        <p:txBody>
          <a:bodyPr wrap="square">
            <a:spAutoFit/>
          </a:bodyPr>
          <a:lstStyle/>
          <a:p>
            <a:pPr algn="ctr"/>
            <a:r>
              <a:rPr lang="pt-BR" sz="2800" dirty="0">
                <a:solidFill>
                  <a:schemeClr val="bg1">
                    <a:lumMod val="65000"/>
                  </a:schemeClr>
                </a:solidFill>
              </a:rPr>
              <a:t>MINUTA PROPOSTA PLANO DE AÇÃO</a:t>
            </a:r>
          </a:p>
        </p:txBody>
      </p:sp>
      <p:pic>
        <p:nvPicPr>
          <p:cNvPr id="2" name="Imagem 1">
            <a:extLst>
              <a:ext uri="{FF2B5EF4-FFF2-40B4-BE49-F238E27FC236}">
                <a16:creationId xmlns:a16="http://schemas.microsoft.com/office/drawing/2014/main" id="{46F63EC1-AB29-25F8-E610-76DECA33353B}"/>
              </a:ext>
            </a:extLst>
          </p:cNvPr>
          <p:cNvPicPr>
            <a:picLocks noChangeAspect="1"/>
          </p:cNvPicPr>
          <p:nvPr userDrawn="1"/>
        </p:nvPicPr>
        <p:blipFill>
          <a:blip r:embed="rId14" cstate="hq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6" name="Forma em L 5">
            <a:extLst>
              <a:ext uri="{FF2B5EF4-FFF2-40B4-BE49-F238E27FC236}">
                <a16:creationId xmlns:a16="http://schemas.microsoft.com/office/drawing/2014/main" id="{0C083B3F-8A6D-9C76-0438-1650072D9521}"/>
              </a:ext>
            </a:extLst>
          </p:cNvPr>
          <p:cNvSpPr/>
          <p:nvPr userDrawn="1"/>
        </p:nvSpPr>
        <p:spPr>
          <a:xfrm rot="5400000">
            <a:off x="2000250" y="-2000250"/>
            <a:ext cx="5143500" cy="9144000"/>
          </a:xfrm>
          <a:prstGeom prst="corner">
            <a:avLst>
              <a:gd name="adj1" fmla="val 50000"/>
              <a:gd name="adj2" fmla="val 89847"/>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Lst>
  <p:hf hdr="0" ftr="0" dt="0"/>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B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s://www.saobernardo.sp.gov.br/web/cultura/leipaulogustavo"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a:extLst>
              <a:ext uri="{FF2B5EF4-FFF2-40B4-BE49-F238E27FC236}">
                <a16:creationId xmlns:a16="http://schemas.microsoft.com/office/drawing/2014/main" id="{27C28BCC-33CF-4995-6611-E5FC30A56990}"/>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832341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Google Shape;186;p33">
            <a:extLst>
              <a:ext uri="{FF2B5EF4-FFF2-40B4-BE49-F238E27FC236}">
                <a16:creationId xmlns:a16="http://schemas.microsoft.com/office/drawing/2014/main" id="{E1707A5D-6C33-F8EE-9E86-100136201B82}"/>
              </a:ext>
            </a:extLst>
          </p:cNvPr>
          <p:cNvSpPr txBox="1">
            <a:spLocks noChangeArrowheads="1"/>
          </p:cNvSpPr>
          <p:nvPr/>
        </p:nvSpPr>
        <p:spPr bwMode="auto">
          <a:xfrm>
            <a:off x="263823" y="487735"/>
            <a:ext cx="8617287" cy="377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just" eaLnBrk="1" hangingPunct="1">
              <a:lnSpc>
                <a:spcPct val="100000"/>
              </a:lnSpc>
              <a:spcBef>
                <a:spcPct val="0"/>
              </a:spcBef>
              <a:buClr>
                <a:srgbClr val="000000"/>
              </a:buClr>
              <a:buFont typeface="Arial" panose="020B0604020202020204" pitchFamily="34" charset="0"/>
              <a:buNone/>
            </a:pPr>
            <a:r>
              <a:rPr lang="pt-BR" altLang="pt-BR" sz="1600" b="1" dirty="0">
                <a:solidFill>
                  <a:srgbClr val="000000"/>
                </a:solidFill>
                <a:latin typeface="+mn-lt"/>
                <a:cs typeface="Calibri" panose="020F0502020204030204" pitchFamily="34" charset="0"/>
                <a:sym typeface="Calibri" panose="020F0502020204030204" pitchFamily="34" charset="0"/>
              </a:rPr>
              <a:t>Pontos importantes esclarecidos pelo Decreto de Regulamentação:</a:t>
            </a:r>
            <a:endParaRPr lang="pt-BR" altLang="pt-BR" sz="1600" dirty="0">
              <a:solidFill>
                <a:srgbClr val="000000"/>
              </a:solidFill>
              <a:latin typeface="+mn-lt"/>
            </a:endParaRPr>
          </a:p>
          <a:p>
            <a:pPr algn="just" eaLnBrk="1" hangingPunct="1">
              <a:lnSpc>
                <a:spcPct val="100000"/>
              </a:lnSpc>
              <a:spcBef>
                <a:spcPct val="0"/>
              </a:spcBef>
              <a:buClr>
                <a:srgbClr val="000000"/>
              </a:buClr>
              <a:buFont typeface="Arial" panose="020B0604020202020204" pitchFamily="34" charset="0"/>
              <a:buNone/>
            </a:pPr>
            <a:endParaRPr lang="pt-BR" altLang="pt-BR" sz="1050" dirty="0">
              <a:solidFill>
                <a:srgbClr val="000000"/>
              </a:solidFill>
              <a:latin typeface="+mn-lt"/>
              <a:cs typeface="Calibri" panose="020F0502020204030204" pitchFamily="34" charset="0"/>
              <a:sym typeface="Calibri" panose="020F0502020204030204" pitchFamily="34" charset="0"/>
            </a:endParaRPr>
          </a:p>
          <a:p>
            <a:pPr algn="just" eaLnBrk="1" hangingPunct="1">
              <a:lnSpc>
                <a:spcPct val="100000"/>
              </a:lnSpc>
              <a:spcBef>
                <a:spcPct val="0"/>
              </a:spcBef>
              <a:buClr>
                <a:srgbClr val="000000"/>
              </a:buClr>
              <a:buSzPts val="1600"/>
            </a:pPr>
            <a:r>
              <a:rPr lang="pt-BR" altLang="pt-BR" sz="1400" dirty="0">
                <a:solidFill>
                  <a:srgbClr val="000000"/>
                </a:solidFill>
                <a:latin typeface="+mn-lt"/>
                <a:cs typeface="Calibri" panose="020F0502020204030204" pitchFamily="34" charset="0"/>
                <a:sym typeface="Calibri" panose="020F0502020204030204" pitchFamily="34" charset="0"/>
              </a:rPr>
              <a:t>  As categorias de Longas metragens, Séries e Telefilmes terá como realizadores obrigatoriamente empresas produtoras brasileiras independentes, conforme disposto na Lei 12.485, de 12/09/2011 (art. 3º. §3º.);</a:t>
            </a:r>
          </a:p>
          <a:p>
            <a:pPr algn="just" eaLnBrk="1" hangingPunct="1">
              <a:lnSpc>
                <a:spcPct val="100000"/>
              </a:lnSpc>
              <a:spcBef>
                <a:spcPts val="1125"/>
              </a:spcBef>
              <a:buClr>
                <a:srgbClr val="000000"/>
              </a:buClr>
              <a:buSzPts val="1600"/>
            </a:pPr>
            <a:r>
              <a:rPr lang="pt-BR" altLang="pt-BR" sz="1400" dirty="0">
                <a:solidFill>
                  <a:srgbClr val="000000"/>
                </a:solidFill>
                <a:latin typeface="+mn-lt"/>
                <a:cs typeface="Calibri" panose="020F0502020204030204" pitchFamily="34" charset="0"/>
                <a:sym typeface="Calibri" panose="020F0502020204030204" pitchFamily="34" charset="0"/>
              </a:rPr>
              <a:t>  É possível investir em realizar reformas, adaptações e qualificações de salas de cinema públicas, inclusive em espaços que tenham outras vocações culturais, como teatros, auditórios, etc.  (art. 3º.§ 5º. Item II a);</a:t>
            </a:r>
            <a:endParaRPr lang="pt-BR" altLang="pt-BR" sz="1400" dirty="0">
              <a:solidFill>
                <a:srgbClr val="000000"/>
              </a:solidFill>
              <a:latin typeface="+mn-lt"/>
            </a:endParaRPr>
          </a:p>
          <a:p>
            <a:pPr algn="just" eaLnBrk="1" hangingPunct="1">
              <a:lnSpc>
                <a:spcPct val="100000"/>
              </a:lnSpc>
              <a:spcBef>
                <a:spcPts val="1125"/>
              </a:spcBef>
              <a:buClr>
                <a:srgbClr val="000000"/>
              </a:buClr>
              <a:buSzPts val="1600"/>
            </a:pPr>
            <a:r>
              <a:rPr lang="pt-BR" altLang="pt-BR" sz="1400" dirty="0">
                <a:solidFill>
                  <a:srgbClr val="000000"/>
                </a:solidFill>
                <a:latin typeface="+mn-lt"/>
                <a:cs typeface="Calibri" panose="020F0502020204030204" pitchFamily="34" charset="0"/>
                <a:sym typeface="Calibri" panose="020F0502020204030204" pitchFamily="34" charset="0"/>
              </a:rPr>
              <a:t>  A contrapartida social prevista para os proponentes contemplados deverão ser pactuados com o Município e deve incluir OBRIGATORIAMENTE realização de exibições gratuitas, assegurando a acessibilidade de grupos com restrições e direcionamento para a rede de ensino  local (art. 12);</a:t>
            </a:r>
          </a:p>
          <a:p>
            <a:pPr algn="just" eaLnBrk="1" hangingPunct="1">
              <a:lnSpc>
                <a:spcPct val="100000"/>
              </a:lnSpc>
              <a:spcBef>
                <a:spcPts val="600"/>
              </a:spcBef>
              <a:buClr>
                <a:srgbClr val="000000"/>
              </a:buClr>
              <a:buSzPts val="1600"/>
            </a:pPr>
            <a:r>
              <a:rPr lang="pt-BR" altLang="pt-BR" sz="1400" dirty="0">
                <a:solidFill>
                  <a:srgbClr val="000000"/>
                </a:solidFill>
                <a:latin typeface="+mn-lt"/>
                <a:cs typeface="Calibri" panose="020F0502020204030204" pitchFamily="34" charset="0"/>
                <a:sym typeface="Calibri" panose="020F0502020204030204" pitchFamily="34" charset="0"/>
              </a:rPr>
              <a:t> Os proponentes contemplados oferecerão de forma gratuita, como contrapartida, atividades em espaços públicos de sua comunidade, priorizando os seguintes públicos:</a:t>
            </a:r>
          </a:p>
          <a:p>
            <a:pPr marL="285750" indent="-285750" algn="just" eaLnBrk="1" hangingPunct="1">
              <a:lnSpc>
                <a:spcPct val="100000"/>
              </a:lnSpc>
              <a:spcBef>
                <a:spcPts val="0"/>
              </a:spcBef>
              <a:buClr>
                <a:srgbClr val="000000"/>
              </a:buClr>
              <a:buSzPts val="1600"/>
              <a:buFontTx/>
              <a:buChar char="-"/>
            </a:pPr>
            <a:r>
              <a:rPr lang="pt-BR" altLang="pt-BR" sz="1400" dirty="0">
                <a:solidFill>
                  <a:srgbClr val="000000"/>
                </a:solidFill>
                <a:latin typeface="+mn-lt"/>
                <a:cs typeface="Calibri" panose="020F0502020204030204" pitchFamily="34" charset="0"/>
                <a:sym typeface="Calibri" panose="020F0502020204030204" pitchFamily="34" charset="0"/>
              </a:rPr>
              <a:t>Alunos e professores de escolas públicas, universidades públicas ou universidades que tenham alunos do PROUNI;</a:t>
            </a:r>
          </a:p>
          <a:p>
            <a:pPr marL="285750" indent="-285750" algn="just" eaLnBrk="1" hangingPunct="1">
              <a:lnSpc>
                <a:spcPct val="100000"/>
              </a:lnSpc>
              <a:spcBef>
                <a:spcPts val="0"/>
              </a:spcBef>
              <a:buClr>
                <a:srgbClr val="000000"/>
              </a:buClr>
              <a:buSzPts val="1600"/>
              <a:buFontTx/>
              <a:buChar char="-"/>
            </a:pPr>
            <a:r>
              <a:rPr lang="pt-BR" altLang="pt-BR" sz="1400" dirty="0">
                <a:solidFill>
                  <a:srgbClr val="000000"/>
                </a:solidFill>
                <a:latin typeface="+mn-lt"/>
                <a:cs typeface="Calibri" panose="020F0502020204030204" pitchFamily="34" charset="0"/>
                <a:sym typeface="Calibri" panose="020F0502020204030204" pitchFamily="34" charset="0"/>
              </a:rPr>
              <a:t>Profissionais de saúde, preferencialmente aqueles envolvidos no combate ao COVID-19;</a:t>
            </a:r>
          </a:p>
          <a:p>
            <a:pPr marL="285750" indent="-285750" algn="just" eaLnBrk="1" hangingPunct="1">
              <a:lnSpc>
                <a:spcPct val="100000"/>
              </a:lnSpc>
              <a:spcBef>
                <a:spcPts val="0"/>
              </a:spcBef>
              <a:buClr>
                <a:srgbClr val="000000"/>
              </a:buClr>
              <a:buSzPts val="1600"/>
              <a:buFontTx/>
              <a:buChar char="-"/>
            </a:pPr>
            <a:r>
              <a:rPr lang="pt-BR" altLang="pt-BR" sz="1400" dirty="0">
                <a:solidFill>
                  <a:srgbClr val="000000"/>
                </a:solidFill>
                <a:latin typeface="+mn-lt"/>
                <a:cs typeface="Calibri" panose="020F0502020204030204" pitchFamily="34" charset="0"/>
                <a:sym typeface="Calibri" panose="020F0502020204030204" pitchFamily="34" charset="0"/>
              </a:rPr>
              <a:t>Pessoas integrantes de grupos e coletivos culturais e associações comunitárias (art. 13, item I abc)</a:t>
            </a:r>
            <a:endParaRPr lang="pt-BR" altLang="pt-BR" sz="1400" dirty="0">
              <a:solidFill>
                <a:srgbClr val="000000"/>
              </a:solidFill>
              <a:latin typeface="+mn-lt"/>
            </a:endParaRPr>
          </a:p>
        </p:txBody>
      </p:sp>
      <p:sp>
        <p:nvSpPr>
          <p:cNvPr id="16389" name="Espaço Reservado para Número de Slide 1">
            <a:extLst>
              <a:ext uri="{FF2B5EF4-FFF2-40B4-BE49-F238E27FC236}">
                <a16:creationId xmlns:a16="http://schemas.microsoft.com/office/drawing/2014/main" id="{85FC092F-2DB3-699E-C84D-6D637A41158A}"/>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0B12F222-D6C0-42DA-B382-36ADBF8E3E3B}"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10</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2024EEC0-7FD5-C653-F399-887BD739345F}"/>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EB84EE96-FB1C-EB7B-FE17-BB9260B946E1}"/>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521FB28F-5FDF-8822-5087-38D817F44BB5}"/>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D0DA615B-F55E-C331-148F-7258F638F595}"/>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6" name="Google Shape;302;p48">
            <a:extLst>
              <a:ext uri="{FF2B5EF4-FFF2-40B4-BE49-F238E27FC236}">
                <a16:creationId xmlns:a16="http://schemas.microsoft.com/office/drawing/2014/main" id="{F4F9AE78-C890-0B69-5DC7-3F92600DAA97}"/>
              </a:ext>
            </a:extLst>
          </p:cNvPr>
          <p:cNvSpPr txBox="1">
            <a:spLocks noChangeArrowheads="1"/>
          </p:cNvSpPr>
          <p:nvPr/>
        </p:nvSpPr>
        <p:spPr bwMode="auto">
          <a:xfrm>
            <a:off x="263823" y="2099"/>
            <a:ext cx="6457018" cy="58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sz="3000" b="1" dirty="0">
                <a:solidFill>
                  <a:srgbClr val="0F243E"/>
                </a:solidFill>
                <a:latin typeface="+mn-lt"/>
              </a:rPr>
              <a:t>Artigo 6º - Audiovisual</a:t>
            </a:r>
            <a:endParaRPr lang="pt-BR" altLang="pt-BR" sz="2000" b="1" dirty="0">
              <a:solidFill>
                <a:srgbClr val="0F243E"/>
              </a:solidFill>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189003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Google Shape;186;p33">
            <a:extLst>
              <a:ext uri="{FF2B5EF4-FFF2-40B4-BE49-F238E27FC236}">
                <a16:creationId xmlns:a16="http://schemas.microsoft.com/office/drawing/2014/main" id="{E1707A5D-6C33-F8EE-9E86-100136201B82}"/>
              </a:ext>
            </a:extLst>
          </p:cNvPr>
          <p:cNvSpPr txBox="1">
            <a:spLocks noChangeArrowheads="1"/>
          </p:cNvSpPr>
          <p:nvPr/>
        </p:nvSpPr>
        <p:spPr bwMode="auto">
          <a:xfrm>
            <a:off x="263822" y="502816"/>
            <a:ext cx="8640147" cy="3449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just" eaLnBrk="1" hangingPunct="1">
              <a:lnSpc>
                <a:spcPct val="100000"/>
              </a:lnSpc>
              <a:spcBef>
                <a:spcPct val="0"/>
              </a:spcBef>
              <a:buClr>
                <a:srgbClr val="000000"/>
              </a:buClr>
              <a:buFont typeface="Arial" panose="020B0604020202020204" pitchFamily="34" charset="0"/>
              <a:buNone/>
            </a:pPr>
            <a:r>
              <a:rPr lang="pt-BR" altLang="pt-BR" sz="1600" b="1" dirty="0">
                <a:solidFill>
                  <a:srgbClr val="000000"/>
                </a:solidFill>
                <a:latin typeface="+mn-lt"/>
                <a:cs typeface="Calibri" panose="020F0502020204030204" pitchFamily="34" charset="0"/>
                <a:sym typeface="Calibri" panose="020F0502020204030204" pitchFamily="34" charset="0"/>
              </a:rPr>
              <a:t>Pontos importantes esclarecidos pelo Decreto de Regulamentação:</a:t>
            </a:r>
            <a:endParaRPr lang="pt-BR" altLang="pt-BR" sz="1600" dirty="0">
              <a:solidFill>
                <a:srgbClr val="000000"/>
              </a:solidFill>
              <a:latin typeface="+mn-lt"/>
            </a:endParaRPr>
          </a:p>
          <a:p>
            <a:pPr algn="just" eaLnBrk="1" hangingPunct="1">
              <a:lnSpc>
                <a:spcPct val="100000"/>
              </a:lnSpc>
              <a:spcBef>
                <a:spcPct val="0"/>
              </a:spcBef>
              <a:buClr>
                <a:srgbClr val="000000"/>
              </a:buClr>
              <a:buFont typeface="Arial" panose="020B0604020202020204" pitchFamily="34" charset="0"/>
              <a:buNone/>
            </a:pPr>
            <a:endParaRPr lang="pt-BR" altLang="pt-BR" sz="1100" dirty="0">
              <a:solidFill>
                <a:srgbClr val="000000"/>
              </a:solidFill>
              <a:latin typeface="+mn-lt"/>
              <a:cs typeface="Calibri" panose="020F0502020204030204" pitchFamily="34" charset="0"/>
              <a:sym typeface="Calibri" panose="020F0502020204030204" pitchFamily="34" charset="0"/>
            </a:endParaRPr>
          </a:p>
          <a:p>
            <a:pPr algn="just" eaLnBrk="1" hangingPunct="1">
              <a:lnSpc>
                <a:spcPct val="100000"/>
              </a:lnSpc>
              <a:spcBef>
                <a:spcPct val="0"/>
              </a:spcBef>
              <a:buClr>
                <a:srgbClr val="000000"/>
              </a:buClr>
              <a:buSzPts val="1600"/>
            </a:pPr>
            <a:r>
              <a:rPr lang="pt-BR" altLang="pt-BR" sz="1390" dirty="0">
                <a:solidFill>
                  <a:srgbClr val="000000"/>
                </a:solidFill>
                <a:latin typeface="+mn-lt"/>
                <a:cs typeface="Calibri" panose="020F0502020204030204" pitchFamily="34" charset="0"/>
                <a:sym typeface="Calibri" panose="020F0502020204030204" pitchFamily="34" charset="0"/>
              </a:rPr>
              <a:t>  A acessibilidade é obrigatória para todos os produtos resultantes da premiação pela Lei, que deverão oferecer medidas de acessibilidade física, comunicacional e atitudinal compatíveis (art. 14). Os recursos usados nas medidas de acessibilidade estarão previstos no custo do projeto, assegurados, no mínimo, dez por cento do valor recebido (art.15)</a:t>
            </a:r>
          </a:p>
          <a:p>
            <a:pPr algn="just" eaLnBrk="1" hangingPunct="1">
              <a:lnSpc>
                <a:spcPct val="100000"/>
              </a:lnSpc>
              <a:spcBef>
                <a:spcPts val="1125"/>
              </a:spcBef>
              <a:buClr>
                <a:srgbClr val="000000"/>
              </a:buClr>
              <a:buSzPts val="1600"/>
            </a:pPr>
            <a:r>
              <a:rPr lang="pt-BR" altLang="pt-BR" sz="1390" dirty="0">
                <a:solidFill>
                  <a:srgbClr val="000000"/>
                </a:solidFill>
                <a:latin typeface="+mn-lt"/>
                <a:cs typeface="Calibri" panose="020F0502020204030204" pitchFamily="34" charset="0"/>
                <a:sym typeface="Calibri" panose="020F0502020204030204" pitchFamily="34" charset="0"/>
              </a:rPr>
              <a:t>  A execução da Lei e de seus procedimentos de seleção devem assegurar o uso de políticas afirmativas para democratização, desconcentração, descentralização e regionalização do investimento cultural (art. 16).  Os parâmetros para a adoção dessas medidas serão estabelecidos em ato do Ministério da Cultura, que considerará:</a:t>
            </a:r>
          </a:p>
          <a:p>
            <a:pPr marL="171450" indent="-171450" algn="just" eaLnBrk="1" hangingPunct="1">
              <a:lnSpc>
                <a:spcPct val="100000"/>
              </a:lnSpc>
              <a:spcBef>
                <a:spcPts val="1125"/>
              </a:spcBef>
              <a:buClr>
                <a:srgbClr val="000000"/>
              </a:buClr>
              <a:buSzPts val="1600"/>
              <a:buFontTx/>
              <a:buChar char="-"/>
            </a:pPr>
            <a:r>
              <a:rPr lang="pt-BR" altLang="pt-BR" sz="1390" dirty="0">
                <a:solidFill>
                  <a:srgbClr val="000000"/>
                </a:solidFill>
                <a:latin typeface="+mn-lt"/>
                <a:cs typeface="Calibri" panose="020F0502020204030204" pitchFamily="34" charset="0"/>
                <a:sym typeface="Calibri" panose="020F0502020204030204" pitchFamily="34" charset="0"/>
              </a:rPr>
              <a:t>Recortes de vulnerabilidade social e especificidades territoriais;</a:t>
            </a:r>
          </a:p>
          <a:p>
            <a:pPr marL="108000" indent="-171450" algn="just" eaLnBrk="1" hangingPunct="1">
              <a:lnSpc>
                <a:spcPct val="100000"/>
              </a:lnSpc>
              <a:spcBef>
                <a:spcPts val="0"/>
              </a:spcBef>
              <a:buClr>
                <a:srgbClr val="000000"/>
              </a:buClr>
              <a:buSzPts val="1600"/>
              <a:buFontTx/>
              <a:buChar char="-"/>
            </a:pPr>
            <a:r>
              <a:rPr lang="pt-BR" altLang="pt-BR" sz="1390" dirty="0">
                <a:solidFill>
                  <a:srgbClr val="000000"/>
                </a:solidFill>
                <a:latin typeface="+mn-lt"/>
                <a:cs typeface="Calibri" panose="020F0502020204030204" pitchFamily="34" charset="0"/>
                <a:sym typeface="Calibri" panose="020F0502020204030204" pitchFamily="34" charset="0"/>
              </a:rPr>
              <a:t>Objeto do projeto que aborde temas, linguagens, expressões e manifestações de grupos historicamente vulneráveis;</a:t>
            </a:r>
          </a:p>
          <a:p>
            <a:pPr marL="108000" indent="-171450" algn="just" eaLnBrk="1" hangingPunct="1">
              <a:lnSpc>
                <a:spcPct val="100000"/>
              </a:lnSpc>
              <a:spcBef>
                <a:spcPts val="0"/>
              </a:spcBef>
              <a:buClr>
                <a:srgbClr val="000000"/>
              </a:buClr>
              <a:buSzPts val="1600"/>
              <a:buFontTx/>
              <a:buChar char="-"/>
            </a:pPr>
            <a:r>
              <a:rPr lang="pt-BR" altLang="pt-BR" sz="1390" dirty="0">
                <a:solidFill>
                  <a:srgbClr val="000000"/>
                </a:solidFill>
                <a:latin typeface="+mn-lt"/>
                <a:cs typeface="Calibri" panose="020F0502020204030204" pitchFamily="34" charset="0"/>
                <a:sym typeface="Calibri" panose="020F0502020204030204" pitchFamily="34" charset="0"/>
              </a:rPr>
              <a:t>Mecanismos de estímulo ao protagonismo de proponentes e equipes compostas por pessoas </a:t>
            </a:r>
            <a:r>
              <a:rPr lang="pt-BR" altLang="pt-BR" sz="1390" dirty="0" err="1">
                <a:solidFill>
                  <a:srgbClr val="000000"/>
                </a:solidFill>
                <a:latin typeface="+mn-lt"/>
                <a:cs typeface="Calibri" panose="020F0502020204030204" pitchFamily="34" charset="0"/>
                <a:sym typeface="Calibri" panose="020F0502020204030204" pitchFamily="34" charset="0"/>
              </a:rPr>
              <a:t>minorizadas</a:t>
            </a:r>
            <a:r>
              <a:rPr lang="pt-BR" altLang="pt-BR" sz="1390" dirty="0">
                <a:solidFill>
                  <a:srgbClr val="000000"/>
                </a:solidFill>
                <a:latin typeface="+mn-lt"/>
                <a:cs typeface="Calibri" panose="020F0502020204030204" pitchFamily="34" charset="0"/>
                <a:sym typeface="Calibri" panose="020F0502020204030204" pitchFamily="34" charset="0"/>
              </a:rPr>
              <a:t> socialmente (pessoas com deficiência, mulheres, negros, indígenas, pessoas LGBTQIA+, comunidades tradicionais, nômades, etc.)</a:t>
            </a:r>
          </a:p>
          <a:p>
            <a:pPr marL="108000" indent="-171450" algn="just" eaLnBrk="1" hangingPunct="1">
              <a:lnSpc>
                <a:spcPct val="100000"/>
              </a:lnSpc>
              <a:spcBef>
                <a:spcPts val="0"/>
              </a:spcBef>
              <a:buClr>
                <a:srgbClr val="000000"/>
              </a:buClr>
              <a:buSzPts val="1600"/>
              <a:buFontTx/>
              <a:buChar char="-"/>
            </a:pPr>
            <a:r>
              <a:rPr lang="pt-BR" altLang="pt-BR" sz="1390" dirty="0">
                <a:solidFill>
                  <a:srgbClr val="000000"/>
                </a:solidFill>
                <a:latin typeface="+mn-lt"/>
                <a:cs typeface="Calibri" panose="020F0502020204030204" pitchFamily="34" charset="0"/>
                <a:sym typeface="Calibri" panose="020F0502020204030204" pitchFamily="34" charset="0"/>
              </a:rPr>
              <a:t>Garantia de cotas com reserva para projetos propostos por pessoas negras (20%) e pessoas indígenas (10%)</a:t>
            </a:r>
            <a:endParaRPr lang="pt-BR" altLang="pt-BR" sz="1390" dirty="0">
              <a:solidFill>
                <a:srgbClr val="000000"/>
              </a:solidFill>
              <a:latin typeface="+mn-lt"/>
            </a:endParaRPr>
          </a:p>
        </p:txBody>
      </p:sp>
      <p:sp>
        <p:nvSpPr>
          <p:cNvPr id="16389" name="Espaço Reservado para Número de Slide 1">
            <a:extLst>
              <a:ext uri="{FF2B5EF4-FFF2-40B4-BE49-F238E27FC236}">
                <a16:creationId xmlns:a16="http://schemas.microsoft.com/office/drawing/2014/main" id="{85FC092F-2DB3-699E-C84D-6D637A41158A}"/>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0B12F222-D6C0-42DA-B382-36ADBF8E3E3B}"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11</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742BE97D-AB09-87EB-4520-F4280DFAC800}"/>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36E6A8FE-4FF5-E247-6443-65E66AEE48E9}"/>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D68B1DF7-54DF-5325-4DF9-7D8E943EACA1}"/>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5DBCF079-3F60-79C8-C567-851FBED3EEE7}"/>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6" name="Google Shape;302;p48">
            <a:extLst>
              <a:ext uri="{FF2B5EF4-FFF2-40B4-BE49-F238E27FC236}">
                <a16:creationId xmlns:a16="http://schemas.microsoft.com/office/drawing/2014/main" id="{0FFE2FA5-457F-CF79-3F5A-32D3EAC1AE5F}"/>
              </a:ext>
            </a:extLst>
          </p:cNvPr>
          <p:cNvSpPr txBox="1">
            <a:spLocks noChangeArrowheads="1"/>
          </p:cNvSpPr>
          <p:nvPr/>
        </p:nvSpPr>
        <p:spPr bwMode="auto">
          <a:xfrm>
            <a:off x="263823" y="2099"/>
            <a:ext cx="6457018" cy="58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sz="3000" b="1" dirty="0">
                <a:solidFill>
                  <a:srgbClr val="0F243E"/>
                </a:solidFill>
                <a:latin typeface="+mn-lt"/>
              </a:rPr>
              <a:t>Artigo 6º - Audiovisual</a:t>
            </a:r>
            <a:endParaRPr lang="pt-BR" altLang="pt-BR" sz="2000" b="1" dirty="0">
              <a:solidFill>
                <a:srgbClr val="0F243E"/>
              </a:solidFill>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9812416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Google Shape;186;p33">
            <a:extLst>
              <a:ext uri="{FF2B5EF4-FFF2-40B4-BE49-F238E27FC236}">
                <a16:creationId xmlns:a16="http://schemas.microsoft.com/office/drawing/2014/main" id="{E1707A5D-6C33-F8EE-9E86-100136201B82}"/>
              </a:ext>
            </a:extLst>
          </p:cNvPr>
          <p:cNvSpPr txBox="1">
            <a:spLocks noChangeArrowheads="1"/>
          </p:cNvSpPr>
          <p:nvPr/>
        </p:nvSpPr>
        <p:spPr bwMode="auto">
          <a:xfrm>
            <a:off x="263822" y="500948"/>
            <a:ext cx="8628717" cy="4070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just" eaLnBrk="1" hangingPunct="1">
              <a:lnSpc>
                <a:spcPct val="100000"/>
              </a:lnSpc>
              <a:spcBef>
                <a:spcPct val="0"/>
              </a:spcBef>
              <a:buClr>
                <a:srgbClr val="000000"/>
              </a:buClr>
              <a:buFont typeface="Arial" panose="020B0604020202020204" pitchFamily="34" charset="0"/>
              <a:buNone/>
            </a:pPr>
            <a:r>
              <a:rPr lang="pt-BR" altLang="pt-BR" sz="1500" b="1" dirty="0">
                <a:solidFill>
                  <a:srgbClr val="000000"/>
                </a:solidFill>
                <a:latin typeface="+mn-lt"/>
                <a:cs typeface="Calibri" panose="020F0502020204030204" pitchFamily="34" charset="0"/>
                <a:sym typeface="Calibri" panose="020F0502020204030204" pitchFamily="34" charset="0"/>
              </a:rPr>
              <a:t>Pontos importantes esclarecidos pelo Decreto de Regulamentação:</a:t>
            </a:r>
            <a:endParaRPr lang="pt-BR" altLang="pt-BR" sz="1500" dirty="0">
              <a:solidFill>
                <a:srgbClr val="000000"/>
              </a:solidFill>
              <a:latin typeface="+mn-lt"/>
            </a:endParaRPr>
          </a:p>
          <a:p>
            <a:pPr algn="just" eaLnBrk="1" hangingPunct="1">
              <a:lnSpc>
                <a:spcPct val="100000"/>
              </a:lnSpc>
              <a:spcBef>
                <a:spcPct val="0"/>
              </a:spcBef>
              <a:buClr>
                <a:srgbClr val="000000"/>
              </a:buClr>
              <a:buFont typeface="Arial" panose="020B0604020202020204" pitchFamily="34" charset="0"/>
              <a:buNone/>
            </a:pPr>
            <a:endParaRPr lang="pt-BR" altLang="pt-BR" sz="1200" dirty="0">
              <a:solidFill>
                <a:srgbClr val="000000"/>
              </a:solidFill>
              <a:latin typeface="+mn-lt"/>
              <a:cs typeface="Calibri" panose="020F0502020204030204" pitchFamily="34" charset="0"/>
              <a:sym typeface="Calibri" panose="020F0502020204030204" pitchFamily="34" charset="0"/>
            </a:endParaRPr>
          </a:p>
          <a:p>
            <a:pPr algn="just" eaLnBrk="1" hangingPunct="1">
              <a:lnSpc>
                <a:spcPct val="100000"/>
              </a:lnSpc>
              <a:spcBef>
                <a:spcPct val="0"/>
              </a:spcBef>
              <a:buClr>
                <a:srgbClr val="000000"/>
              </a:buClr>
              <a:buSzPts val="1600"/>
            </a:pPr>
            <a:r>
              <a:rPr lang="pt-BR" altLang="pt-BR" sz="1500" dirty="0">
                <a:solidFill>
                  <a:srgbClr val="000000"/>
                </a:solidFill>
                <a:latin typeface="+mn-lt"/>
                <a:cs typeface="Calibri" panose="020F0502020204030204" pitchFamily="34" charset="0"/>
                <a:sym typeface="Calibri" panose="020F0502020204030204" pitchFamily="34" charset="0"/>
              </a:rPr>
              <a:t>  O município poderá utilizar até 5% dos recursos recebidos para operacionalizar as ações de que trata a Lei, seja com celebração  de parcerias com entidades sem fins lucrativos ou na contratação de serviços (art.17 e art. 18):</a:t>
            </a:r>
          </a:p>
          <a:p>
            <a:pPr marL="171450" indent="-171450" algn="just" eaLnBrk="1" hangingPunct="1">
              <a:lnSpc>
                <a:spcPct val="100000"/>
              </a:lnSpc>
              <a:spcBef>
                <a:spcPct val="0"/>
              </a:spcBef>
              <a:buClr>
                <a:srgbClr val="000000"/>
              </a:buClr>
              <a:buSzPts val="1600"/>
              <a:buFontTx/>
              <a:buChar char="-"/>
            </a:pPr>
            <a:r>
              <a:rPr lang="pt-BR" altLang="pt-BR" sz="1500" dirty="0">
                <a:solidFill>
                  <a:srgbClr val="000000"/>
                </a:solidFill>
                <a:latin typeface="+mn-lt"/>
                <a:cs typeface="Calibri" panose="020F0502020204030204" pitchFamily="34" charset="0"/>
                <a:sym typeface="Calibri" panose="020F0502020204030204" pitchFamily="34" charset="0"/>
              </a:rPr>
              <a:t>Realização de oficinas, minicursos, sensibilizações e busca ativa;</a:t>
            </a:r>
          </a:p>
          <a:p>
            <a:pPr marL="171450" indent="-171450" algn="just" eaLnBrk="1" hangingPunct="1">
              <a:lnSpc>
                <a:spcPct val="100000"/>
              </a:lnSpc>
              <a:spcBef>
                <a:spcPct val="0"/>
              </a:spcBef>
              <a:buClr>
                <a:srgbClr val="000000"/>
              </a:buClr>
              <a:buSzPts val="1600"/>
              <a:buFontTx/>
              <a:buChar char="-"/>
            </a:pPr>
            <a:r>
              <a:rPr lang="pt-BR" altLang="pt-BR" sz="1500" dirty="0">
                <a:solidFill>
                  <a:srgbClr val="000000"/>
                </a:solidFill>
                <a:latin typeface="+mn-lt"/>
                <a:cs typeface="Calibri" panose="020F0502020204030204" pitchFamily="34" charset="0"/>
                <a:sym typeface="Calibri" panose="020F0502020204030204" pitchFamily="34" charset="0"/>
              </a:rPr>
              <a:t>Remuneração de pareceristas para análise das propostas e custos relativos ao processo seletivo;</a:t>
            </a:r>
          </a:p>
          <a:p>
            <a:pPr marL="171450" indent="-171450" algn="just" eaLnBrk="1" hangingPunct="1">
              <a:lnSpc>
                <a:spcPct val="100000"/>
              </a:lnSpc>
              <a:spcBef>
                <a:spcPct val="0"/>
              </a:spcBef>
              <a:buClr>
                <a:srgbClr val="000000"/>
              </a:buClr>
              <a:buSzPts val="1600"/>
              <a:buFontTx/>
              <a:buChar char="-"/>
            </a:pPr>
            <a:r>
              <a:rPr lang="pt-BR" altLang="pt-BR" sz="1500" dirty="0">
                <a:solidFill>
                  <a:srgbClr val="000000"/>
                </a:solidFill>
                <a:latin typeface="+mn-lt"/>
                <a:cs typeface="Calibri" panose="020F0502020204030204" pitchFamily="34" charset="0"/>
                <a:sym typeface="Calibri" panose="020F0502020204030204" pitchFamily="34" charset="0"/>
              </a:rPr>
              <a:t>Consultorias e estudos técnicos para execução da lei, incluídas avaliações de impacto e resultados;</a:t>
            </a:r>
          </a:p>
          <a:p>
            <a:pPr algn="just" eaLnBrk="1" hangingPunct="1">
              <a:lnSpc>
                <a:spcPct val="100000"/>
              </a:lnSpc>
              <a:spcBef>
                <a:spcPts val="1125"/>
              </a:spcBef>
              <a:buClr>
                <a:srgbClr val="000000"/>
              </a:buClr>
              <a:buSzPts val="1600"/>
            </a:pPr>
            <a:r>
              <a:rPr lang="pt-BR" altLang="pt-BR" sz="1500" dirty="0">
                <a:solidFill>
                  <a:srgbClr val="000000"/>
                </a:solidFill>
                <a:latin typeface="+mn-lt"/>
                <a:cs typeface="Calibri" panose="020F0502020204030204" pitchFamily="34" charset="0"/>
                <a:sym typeface="Calibri" panose="020F0502020204030204" pitchFamily="34" charset="0"/>
              </a:rPr>
              <a:t> O saldo dos recursos não utilizados pelos entes federativos será redistribuído após o prazo de 60 dias (fechamento da plataforma para entrega de Planos de Trabalho). Na redistribuição serão adotados os mesmos critérios de partilha originais da lei, sem que os recursos não solicitados pelos municípios serão redistribuídos para os demais dentro do mesmo Estado (art. 19);</a:t>
            </a:r>
          </a:p>
          <a:p>
            <a:pPr algn="just" eaLnBrk="1" hangingPunct="1">
              <a:lnSpc>
                <a:spcPct val="100000"/>
              </a:lnSpc>
              <a:spcBef>
                <a:spcPts val="1125"/>
              </a:spcBef>
              <a:buClr>
                <a:srgbClr val="000000"/>
              </a:buClr>
              <a:buSzPts val="1600"/>
            </a:pPr>
            <a:r>
              <a:rPr lang="pt-BR" altLang="pt-BR" sz="1500" dirty="0">
                <a:solidFill>
                  <a:srgbClr val="000000"/>
                </a:solidFill>
                <a:latin typeface="+mn-lt"/>
                <a:cs typeface="Calibri" panose="020F0502020204030204" pitchFamily="34" charset="0"/>
                <a:sym typeface="Calibri" panose="020F0502020204030204" pitchFamily="34" charset="0"/>
              </a:rPr>
              <a:t> O Ministério da Cultura produzirá material de orientação e padronizações, que conterá modelos de minutas de edital, Minutas de contratos e recibos, e minutas de relatórios para informações e pareceres técnicos.</a:t>
            </a:r>
            <a:endParaRPr lang="pt-BR" altLang="pt-BR" sz="1500" dirty="0">
              <a:solidFill>
                <a:srgbClr val="000000"/>
              </a:solidFill>
              <a:latin typeface="+mn-lt"/>
            </a:endParaRPr>
          </a:p>
          <a:p>
            <a:pPr algn="just" eaLnBrk="1" hangingPunct="1">
              <a:lnSpc>
                <a:spcPct val="100000"/>
              </a:lnSpc>
              <a:spcBef>
                <a:spcPts val="1125"/>
              </a:spcBef>
              <a:buClr>
                <a:srgbClr val="000000"/>
              </a:buClr>
              <a:buSzPts val="1600"/>
              <a:buNone/>
            </a:pPr>
            <a:endParaRPr lang="pt-BR" altLang="pt-BR" sz="1500" dirty="0">
              <a:solidFill>
                <a:srgbClr val="000000"/>
              </a:solidFill>
              <a:latin typeface="+mn-lt"/>
            </a:endParaRPr>
          </a:p>
        </p:txBody>
      </p:sp>
      <p:sp>
        <p:nvSpPr>
          <p:cNvPr id="16389" name="Espaço Reservado para Número de Slide 1">
            <a:extLst>
              <a:ext uri="{FF2B5EF4-FFF2-40B4-BE49-F238E27FC236}">
                <a16:creationId xmlns:a16="http://schemas.microsoft.com/office/drawing/2014/main" id="{85FC092F-2DB3-699E-C84D-6D637A41158A}"/>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0B12F222-D6C0-42DA-B382-36ADBF8E3E3B}"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12</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1663FC07-421B-E224-D5C1-5D5DF9CFAF91}"/>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68A87B9A-5339-6D35-83B7-A5B025320C6A}"/>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2511EAF5-6373-8F90-A1A9-993901291A88}"/>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CCEC9C74-85DA-E483-9777-DDC9F4C97956}"/>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6" name="Google Shape;302;p48">
            <a:extLst>
              <a:ext uri="{FF2B5EF4-FFF2-40B4-BE49-F238E27FC236}">
                <a16:creationId xmlns:a16="http://schemas.microsoft.com/office/drawing/2014/main" id="{BB170178-65C1-C202-316B-CD4845EECC36}"/>
              </a:ext>
            </a:extLst>
          </p:cNvPr>
          <p:cNvSpPr txBox="1">
            <a:spLocks noChangeArrowheads="1"/>
          </p:cNvSpPr>
          <p:nvPr/>
        </p:nvSpPr>
        <p:spPr bwMode="auto">
          <a:xfrm>
            <a:off x="263823" y="2099"/>
            <a:ext cx="6457018" cy="58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sz="3000" b="1" dirty="0">
                <a:solidFill>
                  <a:srgbClr val="0F243E"/>
                </a:solidFill>
                <a:latin typeface="+mn-lt"/>
              </a:rPr>
              <a:t>Artigo 6º - Audiovisual</a:t>
            </a:r>
            <a:endParaRPr lang="pt-BR" altLang="pt-BR" sz="2000" b="1" dirty="0">
              <a:solidFill>
                <a:srgbClr val="0F243E"/>
              </a:solidFill>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4232335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2" name="Google Shape;192;p34">
            <a:extLst>
              <a:ext uri="{FF2B5EF4-FFF2-40B4-BE49-F238E27FC236}">
                <a16:creationId xmlns:a16="http://schemas.microsoft.com/office/drawing/2014/main" id="{E1AA4F69-A908-D9F0-B245-34C85170F633}"/>
              </a:ext>
            </a:extLst>
          </p:cNvPr>
          <p:cNvGraphicFramePr/>
          <p:nvPr>
            <p:extLst>
              <p:ext uri="{D42A27DB-BD31-4B8C-83A1-F6EECF244321}">
                <p14:modId xmlns:p14="http://schemas.microsoft.com/office/powerpoint/2010/main" val="2420494423"/>
              </p:ext>
            </p:extLst>
          </p:nvPr>
        </p:nvGraphicFramePr>
        <p:xfrm>
          <a:off x="263823" y="1463771"/>
          <a:ext cx="8617286" cy="2275209"/>
        </p:xfrm>
        <a:graphic>
          <a:graphicData uri="http://schemas.openxmlformats.org/drawingml/2006/table">
            <a:tbl>
              <a:tblPr>
                <a:noFill/>
              </a:tblPr>
              <a:tblGrid>
                <a:gridCol w="2418461">
                  <a:extLst>
                    <a:ext uri="{9D8B030D-6E8A-4147-A177-3AD203B41FA5}">
                      <a16:colId xmlns:a16="http://schemas.microsoft.com/office/drawing/2014/main" val="20000"/>
                    </a:ext>
                  </a:extLst>
                </a:gridCol>
                <a:gridCol w="2066275">
                  <a:extLst>
                    <a:ext uri="{9D8B030D-6E8A-4147-A177-3AD203B41FA5}">
                      <a16:colId xmlns:a16="http://schemas.microsoft.com/office/drawing/2014/main" val="20001"/>
                    </a:ext>
                  </a:extLst>
                </a:gridCol>
                <a:gridCol w="2066275">
                  <a:extLst>
                    <a:ext uri="{9D8B030D-6E8A-4147-A177-3AD203B41FA5}">
                      <a16:colId xmlns:a16="http://schemas.microsoft.com/office/drawing/2014/main" val="20002"/>
                    </a:ext>
                  </a:extLst>
                </a:gridCol>
                <a:gridCol w="2066275">
                  <a:extLst>
                    <a:ext uri="{9D8B030D-6E8A-4147-A177-3AD203B41FA5}">
                      <a16:colId xmlns:a16="http://schemas.microsoft.com/office/drawing/2014/main" val="20003"/>
                    </a:ext>
                  </a:extLst>
                </a:gridCol>
              </a:tblGrid>
              <a:tr h="1487695">
                <a:tc>
                  <a:txBody>
                    <a:bodyPr/>
                    <a:lstStyle/>
                    <a:p>
                      <a:pPr marL="0" marR="0" lvl="0" indent="0" algn="ctr" rtl="0">
                        <a:lnSpc>
                          <a:spcPct val="130000"/>
                        </a:lnSpc>
                        <a:spcBef>
                          <a:spcPts val="0"/>
                        </a:spcBef>
                        <a:spcAft>
                          <a:spcPts val="0"/>
                        </a:spcAft>
                        <a:buClr>
                          <a:schemeClr val="dk1"/>
                        </a:buClr>
                        <a:buSzPts val="2000"/>
                        <a:buFont typeface="Calibri"/>
                        <a:buNone/>
                      </a:pPr>
                      <a:r>
                        <a:rPr lang="pt-BR" sz="1800" u="none" strike="noStrike" cap="none" dirty="0">
                          <a:solidFill>
                            <a:schemeClr val="dk1"/>
                          </a:solidFill>
                          <a:latin typeface="Calibri"/>
                          <a:ea typeface="Calibri"/>
                          <a:cs typeface="Calibri"/>
                          <a:sym typeface="Calibri"/>
                        </a:rPr>
                        <a:t>Repasse Total</a:t>
                      </a:r>
                      <a:endParaRPr sz="1200" dirty="0"/>
                    </a:p>
                    <a:p>
                      <a:pPr marL="0" marR="0" lvl="0" indent="0" algn="ctr" rtl="0">
                        <a:lnSpc>
                          <a:spcPct val="130000"/>
                        </a:lnSpc>
                        <a:spcBef>
                          <a:spcPts val="0"/>
                        </a:spcBef>
                        <a:spcAft>
                          <a:spcPts val="0"/>
                        </a:spcAft>
                        <a:buClr>
                          <a:schemeClr val="dk1"/>
                        </a:buClr>
                        <a:buSzPts val="1600"/>
                        <a:buFont typeface="Calibri"/>
                        <a:buNone/>
                      </a:pPr>
                      <a:r>
                        <a:rPr lang="pt-BR" sz="1500" b="1" u="none" strike="noStrike" cap="none" dirty="0">
                          <a:solidFill>
                            <a:schemeClr val="dk1"/>
                          </a:solidFill>
                          <a:latin typeface="Calibri"/>
                          <a:ea typeface="Calibri"/>
                          <a:cs typeface="Calibri"/>
                          <a:sym typeface="Calibri"/>
                        </a:rPr>
                        <a:t>Artigo 6º - Audiovisual</a:t>
                      </a:r>
                      <a:br>
                        <a:rPr lang="pt-BR" sz="1300" b="1" u="none" strike="noStrike" cap="none" dirty="0">
                          <a:solidFill>
                            <a:schemeClr val="dk1"/>
                          </a:solidFill>
                          <a:latin typeface="Calibri"/>
                          <a:ea typeface="Calibri"/>
                          <a:cs typeface="Calibri"/>
                          <a:sym typeface="Calibri"/>
                        </a:rPr>
                      </a:br>
                      <a:r>
                        <a:rPr lang="pt-BR" sz="1500" u="none" strike="noStrike" cap="none" dirty="0">
                          <a:solidFill>
                            <a:schemeClr val="dk1"/>
                          </a:solidFill>
                          <a:latin typeface="Calibri"/>
                          <a:ea typeface="Calibri"/>
                          <a:cs typeface="Calibri"/>
                          <a:sym typeface="Calibri"/>
                        </a:rPr>
                        <a:t>(somente para o setor )</a:t>
                      </a:r>
                      <a:endParaRPr sz="1200" dirty="0"/>
                    </a:p>
                    <a:p>
                      <a:pPr marL="0" marR="0" lvl="0" indent="0" algn="ctr" rtl="0">
                        <a:lnSpc>
                          <a:spcPct val="130000"/>
                        </a:lnSpc>
                        <a:spcBef>
                          <a:spcPts val="0"/>
                        </a:spcBef>
                        <a:spcAft>
                          <a:spcPts val="0"/>
                        </a:spcAft>
                        <a:buClr>
                          <a:schemeClr val="dk1"/>
                        </a:buClr>
                        <a:buSzPts val="1400"/>
                        <a:buFont typeface="Calibri"/>
                        <a:buNone/>
                      </a:pPr>
                      <a:endParaRPr sz="1300" u="none" strike="noStrike" cap="none" dirty="0">
                        <a:solidFill>
                          <a:schemeClr val="dk1"/>
                        </a:solidFill>
                        <a:latin typeface="Calibri"/>
                        <a:ea typeface="Calibri"/>
                        <a:cs typeface="Calibri"/>
                        <a:sym typeface="Calibri"/>
                      </a:endParaRPr>
                    </a:p>
                  </a:txBody>
                  <a:tcPr marL="68580" marR="68580" marT="83178" marB="83178" anchor="ctr">
                    <a:lnL w="12650" cap="flat" cmpd="sng">
                      <a:solidFill>
                        <a:schemeClr val="dk1"/>
                      </a:solidFill>
                      <a:prstDash val="solid"/>
                      <a:round/>
                      <a:headEnd type="none" w="sm" len="sm"/>
                      <a:tailEnd type="none" w="sm" len="sm"/>
                    </a:lnL>
                    <a:lnR w="12650" cap="flat" cmpd="sng">
                      <a:solidFill>
                        <a:schemeClr val="dk1"/>
                      </a:solidFill>
                      <a:prstDash val="solid"/>
                      <a:round/>
                      <a:headEnd type="none" w="sm" len="sm"/>
                      <a:tailEnd type="none" w="sm" len="sm"/>
                    </a:lnR>
                    <a:lnT w="12650" cap="flat" cmpd="sng">
                      <a:solidFill>
                        <a:schemeClr val="dk1"/>
                      </a:solidFill>
                      <a:prstDash val="solid"/>
                      <a:round/>
                      <a:headEnd type="none" w="sm" len="sm"/>
                      <a:tailEnd type="none" w="sm" len="sm"/>
                    </a:lnT>
                    <a:lnB w="12650" cap="flat" cmpd="sng">
                      <a:solidFill>
                        <a:schemeClr val="dk1"/>
                      </a:solidFill>
                      <a:prstDash val="solid"/>
                      <a:round/>
                      <a:headEnd type="none" w="sm" len="sm"/>
                      <a:tailEnd type="none" w="sm" len="sm"/>
                    </a:lnB>
                    <a:solidFill>
                      <a:schemeClr val="bg1"/>
                    </a:solidFill>
                  </a:tcPr>
                </a:tc>
                <a:tc>
                  <a:txBody>
                    <a:bodyPr/>
                    <a:lstStyle/>
                    <a:p>
                      <a:pPr marL="0" marR="0" lvl="0" indent="0" algn="ctr" rtl="0">
                        <a:lnSpc>
                          <a:spcPct val="130000"/>
                        </a:lnSpc>
                        <a:spcBef>
                          <a:spcPts val="0"/>
                        </a:spcBef>
                        <a:spcAft>
                          <a:spcPts val="0"/>
                        </a:spcAft>
                        <a:buClr>
                          <a:schemeClr val="dk1"/>
                        </a:buClr>
                        <a:buSzPts val="1800"/>
                        <a:buFont typeface="Calibri"/>
                        <a:buNone/>
                      </a:pPr>
                      <a:r>
                        <a:rPr lang="pt-BR" sz="1600" u="none" strike="noStrike" cap="none" dirty="0">
                          <a:solidFill>
                            <a:schemeClr val="dk1"/>
                          </a:solidFill>
                          <a:latin typeface="Calibri"/>
                          <a:ea typeface="Calibri"/>
                          <a:cs typeface="Calibri"/>
                          <a:sym typeface="Calibri"/>
                        </a:rPr>
                        <a:t>Art. 6º. Inciso I  </a:t>
                      </a:r>
                      <a:endParaRPr sz="1200" dirty="0"/>
                    </a:p>
                    <a:p>
                      <a:pPr marL="0" marR="0" lvl="0" indent="0" algn="ctr" rtl="0">
                        <a:lnSpc>
                          <a:spcPct val="130000"/>
                        </a:lnSpc>
                        <a:spcBef>
                          <a:spcPts val="0"/>
                        </a:spcBef>
                        <a:spcAft>
                          <a:spcPts val="0"/>
                        </a:spcAft>
                        <a:buClr>
                          <a:schemeClr val="dk1"/>
                        </a:buClr>
                        <a:buSzPts val="1600"/>
                        <a:buFont typeface="Calibri"/>
                        <a:buNone/>
                      </a:pPr>
                      <a:r>
                        <a:rPr lang="pt-BR" sz="1500" b="1" u="none" strike="noStrike" cap="none" dirty="0">
                          <a:solidFill>
                            <a:schemeClr val="dk1"/>
                          </a:solidFill>
                          <a:latin typeface="Calibri"/>
                          <a:ea typeface="Calibri"/>
                          <a:cs typeface="Calibri"/>
                          <a:sym typeface="Calibri"/>
                        </a:rPr>
                        <a:t>Apoio a produções audiovisuais</a:t>
                      </a:r>
                      <a:endParaRPr sz="1200" dirty="0"/>
                    </a:p>
                    <a:p>
                      <a:pPr marL="0" marR="0" lvl="0" indent="0" algn="ctr" rtl="0">
                        <a:lnSpc>
                          <a:spcPct val="130000"/>
                        </a:lnSpc>
                        <a:spcBef>
                          <a:spcPts val="0"/>
                        </a:spcBef>
                        <a:spcAft>
                          <a:spcPts val="0"/>
                        </a:spcAft>
                        <a:buClr>
                          <a:schemeClr val="dk1"/>
                        </a:buClr>
                        <a:buSzPts val="1600"/>
                        <a:buFont typeface="Calibri"/>
                        <a:buNone/>
                      </a:pPr>
                      <a:endParaRPr sz="1500" b="1" u="none" strike="noStrike" cap="none" dirty="0">
                        <a:solidFill>
                          <a:schemeClr val="dk1"/>
                        </a:solidFill>
                        <a:latin typeface="Calibri"/>
                        <a:ea typeface="Calibri"/>
                        <a:cs typeface="Calibri"/>
                        <a:sym typeface="Calibri"/>
                      </a:endParaRPr>
                    </a:p>
                  </a:txBody>
                  <a:tcPr marL="68580" marR="68580" marT="83178" marB="83178" anchor="ctr">
                    <a:lnL w="12650" cap="flat" cmpd="sng">
                      <a:solidFill>
                        <a:schemeClr val="dk1"/>
                      </a:solidFill>
                      <a:prstDash val="solid"/>
                      <a:round/>
                      <a:headEnd type="none" w="sm" len="sm"/>
                      <a:tailEnd type="none" w="sm" len="sm"/>
                    </a:lnL>
                    <a:lnR w="12650" cap="flat" cmpd="sng">
                      <a:solidFill>
                        <a:schemeClr val="dk1"/>
                      </a:solidFill>
                      <a:prstDash val="solid"/>
                      <a:round/>
                      <a:headEnd type="none" w="sm" len="sm"/>
                      <a:tailEnd type="none" w="sm" len="sm"/>
                    </a:lnR>
                    <a:lnT w="12650" cap="flat" cmpd="sng">
                      <a:solidFill>
                        <a:schemeClr val="dk1"/>
                      </a:solidFill>
                      <a:prstDash val="solid"/>
                      <a:round/>
                      <a:headEnd type="none" w="sm" len="sm"/>
                      <a:tailEnd type="none" w="sm" len="sm"/>
                    </a:lnT>
                    <a:lnB w="12650" cap="flat" cmpd="sng">
                      <a:solidFill>
                        <a:schemeClr val="dk1"/>
                      </a:solidFill>
                      <a:prstDash val="solid"/>
                      <a:round/>
                      <a:headEnd type="none" w="sm" len="sm"/>
                      <a:tailEnd type="none" w="sm" len="sm"/>
                    </a:lnB>
                    <a:solidFill>
                      <a:schemeClr val="bg1"/>
                    </a:solidFill>
                  </a:tcPr>
                </a:tc>
                <a:tc>
                  <a:txBody>
                    <a:bodyPr/>
                    <a:lstStyle/>
                    <a:p>
                      <a:pPr marL="0" marR="0" lvl="0" indent="0" algn="ctr" rtl="0">
                        <a:lnSpc>
                          <a:spcPct val="130000"/>
                        </a:lnSpc>
                        <a:spcBef>
                          <a:spcPts val="0"/>
                        </a:spcBef>
                        <a:spcAft>
                          <a:spcPts val="0"/>
                        </a:spcAft>
                        <a:buClr>
                          <a:schemeClr val="dk1"/>
                        </a:buClr>
                        <a:buSzPts val="1800"/>
                        <a:buFont typeface="Calibri"/>
                        <a:buNone/>
                      </a:pPr>
                      <a:r>
                        <a:rPr lang="pt-BR" sz="1600" u="none" strike="noStrike" cap="none" dirty="0">
                          <a:solidFill>
                            <a:schemeClr val="dk1"/>
                          </a:solidFill>
                          <a:latin typeface="Calibri"/>
                          <a:ea typeface="Calibri"/>
                          <a:cs typeface="Calibri"/>
                          <a:sym typeface="Calibri"/>
                        </a:rPr>
                        <a:t>Art. 6º. Inciso II  </a:t>
                      </a:r>
                      <a:endParaRPr sz="1200" dirty="0"/>
                    </a:p>
                    <a:p>
                      <a:pPr marL="0" marR="0" lvl="0" indent="0" algn="ctr" rtl="0">
                        <a:lnSpc>
                          <a:spcPct val="130000"/>
                        </a:lnSpc>
                        <a:spcBef>
                          <a:spcPts val="0"/>
                        </a:spcBef>
                        <a:spcAft>
                          <a:spcPts val="0"/>
                        </a:spcAft>
                        <a:buClr>
                          <a:schemeClr val="dk1"/>
                        </a:buClr>
                        <a:buSzPts val="1600"/>
                        <a:buFont typeface="Calibri"/>
                        <a:buNone/>
                      </a:pPr>
                      <a:r>
                        <a:rPr lang="pt-BR" sz="1500" b="1" u="none" strike="noStrike" cap="none" dirty="0">
                          <a:solidFill>
                            <a:schemeClr val="dk1"/>
                          </a:solidFill>
                          <a:latin typeface="Calibri"/>
                          <a:ea typeface="Calibri"/>
                          <a:cs typeface="Calibri"/>
                          <a:sym typeface="Calibri"/>
                        </a:rPr>
                        <a:t>Apoio às salas de cinema</a:t>
                      </a:r>
                      <a:endParaRPr sz="1200" dirty="0"/>
                    </a:p>
                    <a:p>
                      <a:pPr marL="0" marR="0" lvl="0" indent="0" algn="ctr" rtl="0">
                        <a:lnSpc>
                          <a:spcPct val="130000"/>
                        </a:lnSpc>
                        <a:spcBef>
                          <a:spcPts val="0"/>
                        </a:spcBef>
                        <a:spcAft>
                          <a:spcPts val="0"/>
                        </a:spcAft>
                        <a:buClr>
                          <a:schemeClr val="dk1"/>
                        </a:buClr>
                        <a:buSzPts val="1600"/>
                        <a:buFont typeface="Calibri"/>
                        <a:buNone/>
                      </a:pPr>
                      <a:endParaRPr sz="1500" b="1" u="none" strike="noStrike" cap="none" dirty="0">
                        <a:solidFill>
                          <a:schemeClr val="dk1"/>
                        </a:solidFill>
                        <a:latin typeface="Calibri"/>
                        <a:ea typeface="Calibri"/>
                        <a:cs typeface="Calibri"/>
                        <a:sym typeface="Calibri"/>
                      </a:endParaRPr>
                    </a:p>
                  </a:txBody>
                  <a:tcPr marL="68580" marR="68580" marT="83178" marB="83178" anchor="ctr">
                    <a:lnL w="12650" cap="flat" cmpd="sng">
                      <a:solidFill>
                        <a:schemeClr val="dk1"/>
                      </a:solidFill>
                      <a:prstDash val="solid"/>
                      <a:round/>
                      <a:headEnd type="none" w="sm" len="sm"/>
                      <a:tailEnd type="none" w="sm" len="sm"/>
                    </a:lnL>
                    <a:lnR w="12650" cap="flat" cmpd="sng">
                      <a:solidFill>
                        <a:schemeClr val="dk1"/>
                      </a:solidFill>
                      <a:prstDash val="solid"/>
                      <a:round/>
                      <a:headEnd type="none" w="sm" len="sm"/>
                      <a:tailEnd type="none" w="sm" len="sm"/>
                    </a:lnR>
                    <a:lnT w="12650" cap="flat" cmpd="sng">
                      <a:solidFill>
                        <a:schemeClr val="dk1"/>
                      </a:solidFill>
                      <a:prstDash val="solid"/>
                      <a:round/>
                      <a:headEnd type="none" w="sm" len="sm"/>
                      <a:tailEnd type="none" w="sm" len="sm"/>
                    </a:lnT>
                    <a:lnB w="12650" cap="flat" cmpd="sng">
                      <a:solidFill>
                        <a:schemeClr val="dk1"/>
                      </a:solidFill>
                      <a:prstDash val="solid"/>
                      <a:round/>
                      <a:headEnd type="none" w="sm" len="sm"/>
                      <a:tailEnd type="none" w="sm" len="sm"/>
                    </a:lnB>
                    <a:solidFill>
                      <a:schemeClr val="bg1"/>
                    </a:solidFill>
                  </a:tcPr>
                </a:tc>
                <a:tc>
                  <a:txBody>
                    <a:bodyPr/>
                    <a:lstStyle/>
                    <a:p>
                      <a:pPr marL="0" marR="0" lvl="0" indent="0" algn="ctr" defTabSz="360000" rtl="0">
                        <a:lnSpc>
                          <a:spcPct val="115000"/>
                        </a:lnSpc>
                        <a:spcBef>
                          <a:spcPts val="0"/>
                        </a:spcBef>
                        <a:spcAft>
                          <a:spcPts val="0"/>
                        </a:spcAft>
                        <a:buClr>
                          <a:schemeClr val="dk1"/>
                        </a:buClr>
                        <a:buSzPts val="1800"/>
                        <a:buFont typeface="Calibri"/>
                        <a:buNone/>
                      </a:pPr>
                      <a:r>
                        <a:rPr lang="pt-BR" sz="1600" u="none" strike="noStrike" cap="none" dirty="0">
                          <a:solidFill>
                            <a:schemeClr val="dk1"/>
                          </a:solidFill>
                          <a:latin typeface="Calibri"/>
                          <a:ea typeface="Calibri"/>
                          <a:cs typeface="Calibri"/>
                          <a:sym typeface="Calibri"/>
                        </a:rPr>
                        <a:t>Art. 6º. Inciso II </a:t>
                      </a:r>
                      <a:r>
                        <a:rPr lang="pt-BR" sz="1500" b="1" u="none" strike="noStrike" cap="none" dirty="0">
                          <a:solidFill>
                            <a:schemeClr val="dk1"/>
                          </a:solidFill>
                          <a:latin typeface="Calibri"/>
                          <a:ea typeface="Calibri"/>
                          <a:cs typeface="Calibri"/>
                          <a:sym typeface="Calibri"/>
                        </a:rPr>
                        <a:t>Capacitação, formação e qualificação no audiovisual</a:t>
                      </a:r>
                      <a:endParaRPr sz="1500" b="1" u="none" strike="noStrike" cap="none" dirty="0">
                        <a:solidFill>
                          <a:schemeClr val="dk1"/>
                        </a:solidFill>
                        <a:latin typeface="Calibri"/>
                        <a:ea typeface="Calibri"/>
                        <a:cs typeface="Calibri"/>
                        <a:sym typeface="Calibri"/>
                      </a:endParaRPr>
                    </a:p>
                  </a:txBody>
                  <a:tcPr marL="68580" marR="68580" marT="83178" marB="83178">
                    <a:lnL w="12650" cap="flat" cmpd="sng">
                      <a:solidFill>
                        <a:schemeClr val="dk1"/>
                      </a:solidFill>
                      <a:prstDash val="solid"/>
                      <a:round/>
                      <a:headEnd type="none" w="sm" len="sm"/>
                      <a:tailEnd type="none" w="sm" len="sm"/>
                    </a:lnL>
                    <a:lnR w="12650" cap="flat" cmpd="sng">
                      <a:solidFill>
                        <a:schemeClr val="dk1"/>
                      </a:solidFill>
                      <a:prstDash val="solid"/>
                      <a:round/>
                      <a:headEnd type="none" w="sm" len="sm"/>
                      <a:tailEnd type="none" w="sm" len="sm"/>
                    </a:lnR>
                    <a:lnT w="12650" cap="flat" cmpd="sng">
                      <a:solidFill>
                        <a:schemeClr val="dk1"/>
                      </a:solidFill>
                      <a:prstDash val="solid"/>
                      <a:round/>
                      <a:headEnd type="none" w="sm" len="sm"/>
                      <a:tailEnd type="none" w="sm" len="sm"/>
                    </a:lnT>
                    <a:lnB w="12650" cap="flat" cmpd="sng">
                      <a:solidFill>
                        <a:schemeClr val="dk1"/>
                      </a:solidFill>
                      <a:prstDash val="solid"/>
                      <a:round/>
                      <a:headEnd type="none" w="sm" len="sm"/>
                      <a:tailEnd type="none" w="sm" len="sm"/>
                    </a:lnB>
                    <a:solidFill>
                      <a:schemeClr val="bg1"/>
                    </a:solidFill>
                  </a:tcPr>
                </a:tc>
                <a:extLst>
                  <a:ext uri="{0D108BD9-81ED-4DB2-BD59-A6C34878D82A}">
                    <a16:rowId xmlns:a16="http://schemas.microsoft.com/office/drawing/2014/main" val="10000"/>
                  </a:ext>
                </a:extLst>
              </a:tr>
              <a:tr h="787514">
                <a:tc>
                  <a:txBody>
                    <a:bodyPr/>
                    <a:lstStyle/>
                    <a:p>
                      <a:pPr marL="0" marR="0" lvl="0" indent="0" algn="ctr" rtl="0">
                        <a:lnSpc>
                          <a:spcPct val="115000"/>
                        </a:lnSpc>
                        <a:spcBef>
                          <a:spcPts val="0"/>
                        </a:spcBef>
                        <a:spcAft>
                          <a:spcPts val="0"/>
                        </a:spcAft>
                        <a:buClr>
                          <a:schemeClr val="dk1"/>
                        </a:buClr>
                        <a:buSzPts val="1800"/>
                        <a:buFont typeface="Proxima Nova"/>
                        <a:buNone/>
                      </a:pPr>
                      <a:r>
                        <a:rPr lang="pt-BR" sz="1600" b="1" u="none" strike="noStrike" cap="none" dirty="0">
                          <a:solidFill>
                            <a:schemeClr val="dk1"/>
                          </a:solidFill>
                          <a:latin typeface="Proxima Nova"/>
                          <a:ea typeface="Proxima Nova"/>
                          <a:cs typeface="Proxima Nova"/>
                          <a:sym typeface="Proxima Nova"/>
                        </a:rPr>
                        <a:t>R$ 4.371.134,77           </a:t>
                      </a:r>
                      <a:br>
                        <a:rPr lang="pt-BR" sz="1600" b="1" u="none" strike="noStrike" cap="none" dirty="0">
                          <a:solidFill>
                            <a:schemeClr val="dk1"/>
                          </a:solidFill>
                          <a:latin typeface="Proxima Nova"/>
                          <a:ea typeface="Proxima Nova"/>
                          <a:cs typeface="Proxima Nova"/>
                          <a:sym typeface="Proxima Nova"/>
                        </a:rPr>
                      </a:br>
                      <a:r>
                        <a:rPr lang="pt-BR" sz="1600" b="1" u="none" strike="noStrike" cap="none" dirty="0">
                          <a:solidFill>
                            <a:srgbClr val="FF0000"/>
                          </a:solidFill>
                          <a:latin typeface="Proxima Nova"/>
                          <a:ea typeface="Proxima Nova"/>
                          <a:cs typeface="Proxima Nova"/>
                          <a:sym typeface="Proxima Nova"/>
                        </a:rPr>
                        <a:t>R$ 4.365.593,70 </a:t>
                      </a:r>
                      <a:endParaRPr sz="1600" b="1" u="none" strike="noStrike" cap="none" dirty="0">
                        <a:solidFill>
                          <a:srgbClr val="FF0000"/>
                        </a:solidFill>
                        <a:latin typeface="Proxima Nova"/>
                        <a:ea typeface="Proxima Nova"/>
                        <a:cs typeface="Proxima Nova"/>
                        <a:sym typeface="Proxima Nova"/>
                      </a:endParaRPr>
                    </a:p>
                  </a:txBody>
                  <a:tcPr marL="68580" marR="68580" marT="83178" marB="83178">
                    <a:lnL w="12650" cap="flat" cmpd="sng">
                      <a:solidFill>
                        <a:schemeClr val="dk1"/>
                      </a:solidFill>
                      <a:prstDash val="solid"/>
                      <a:round/>
                      <a:headEnd type="none" w="sm" len="sm"/>
                      <a:tailEnd type="none" w="sm" len="sm"/>
                    </a:lnL>
                    <a:lnR w="12650" cap="flat" cmpd="sng">
                      <a:solidFill>
                        <a:schemeClr val="dk1"/>
                      </a:solidFill>
                      <a:prstDash val="solid"/>
                      <a:round/>
                      <a:headEnd type="none" w="sm" len="sm"/>
                      <a:tailEnd type="none" w="sm" len="sm"/>
                    </a:lnR>
                    <a:lnT w="12650" cap="flat" cmpd="sng">
                      <a:solidFill>
                        <a:schemeClr val="dk1"/>
                      </a:solidFill>
                      <a:prstDash val="solid"/>
                      <a:round/>
                      <a:headEnd type="none" w="sm" len="sm"/>
                      <a:tailEnd type="none" w="sm" len="sm"/>
                    </a:lnT>
                    <a:lnB w="12650" cap="flat" cmpd="sng">
                      <a:solidFill>
                        <a:schemeClr val="dk1"/>
                      </a:solidFill>
                      <a:prstDash val="solid"/>
                      <a:round/>
                      <a:headEnd type="none" w="sm" len="sm"/>
                      <a:tailEnd type="none" w="sm" len="sm"/>
                    </a:lnB>
                    <a:solidFill>
                      <a:schemeClr val="bg1"/>
                    </a:solidFill>
                  </a:tcPr>
                </a:tc>
                <a:tc>
                  <a:txBody>
                    <a:bodyPr/>
                    <a:lstStyle/>
                    <a:p>
                      <a:pPr marL="0" marR="0" lvl="0" indent="0" algn="ctr" rtl="0">
                        <a:lnSpc>
                          <a:spcPct val="115000"/>
                        </a:lnSpc>
                        <a:spcBef>
                          <a:spcPts val="0"/>
                        </a:spcBef>
                        <a:spcAft>
                          <a:spcPts val="0"/>
                        </a:spcAft>
                        <a:buClr>
                          <a:schemeClr val="dk1"/>
                        </a:buClr>
                        <a:buSzPts val="1800"/>
                        <a:buFont typeface="Proxima Nova"/>
                        <a:buNone/>
                      </a:pPr>
                      <a:r>
                        <a:rPr lang="pt-BR" sz="1600" b="1" u="none" strike="noStrike" cap="none" dirty="0">
                          <a:solidFill>
                            <a:schemeClr val="dk1"/>
                          </a:solidFill>
                          <a:latin typeface="Proxima Nova"/>
                          <a:ea typeface="Proxima Nova"/>
                          <a:cs typeface="Proxima Nova"/>
                          <a:sym typeface="Proxima Nova"/>
                        </a:rPr>
                        <a:t>R$ 3.253.579,39   </a:t>
                      </a:r>
                      <a:r>
                        <a:rPr lang="pt-BR" sz="1600" b="1" u="none" strike="noStrike" cap="none" dirty="0">
                          <a:solidFill>
                            <a:srgbClr val="FF0000"/>
                          </a:solidFill>
                          <a:latin typeface="Proxima Nova"/>
                          <a:ea typeface="Proxima Nova"/>
                          <a:cs typeface="Proxima Nova"/>
                          <a:sym typeface="Proxima Nova"/>
                        </a:rPr>
                        <a:t>R$ 3.249.812,48</a:t>
                      </a:r>
                      <a:endParaRPr sz="1600" b="1" u="none" strike="noStrike" cap="none" dirty="0">
                        <a:solidFill>
                          <a:srgbClr val="FF0000"/>
                        </a:solidFill>
                        <a:latin typeface="Proxima Nova"/>
                        <a:ea typeface="Proxima Nova"/>
                        <a:cs typeface="Proxima Nova"/>
                        <a:sym typeface="Proxima Nova"/>
                      </a:endParaRPr>
                    </a:p>
                  </a:txBody>
                  <a:tcPr marL="68580" marR="68580" marT="83178" marB="83178">
                    <a:lnL w="12650" cap="flat" cmpd="sng">
                      <a:solidFill>
                        <a:schemeClr val="dk1"/>
                      </a:solidFill>
                      <a:prstDash val="solid"/>
                      <a:round/>
                      <a:headEnd type="none" w="sm" len="sm"/>
                      <a:tailEnd type="none" w="sm" len="sm"/>
                    </a:lnL>
                    <a:lnR w="12650" cap="flat" cmpd="sng">
                      <a:solidFill>
                        <a:schemeClr val="dk1"/>
                      </a:solidFill>
                      <a:prstDash val="solid"/>
                      <a:round/>
                      <a:headEnd type="none" w="sm" len="sm"/>
                      <a:tailEnd type="none" w="sm" len="sm"/>
                    </a:lnR>
                    <a:lnT w="12650" cap="flat" cmpd="sng">
                      <a:solidFill>
                        <a:schemeClr val="dk1"/>
                      </a:solidFill>
                      <a:prstDash val="solid"/>
                      <a:round/>
                      <a:headEnd type="none" w="sm" len="sm"/>
                      <a:tailEnd type="none" w="sm" len="sm"/>
                    </a:lnT>
                    <a:lnB w="12650" cap="flat" cmpd="sng">
                      <a:solidFill>
                        <a:schemeClr val="dk1"/>
                      </a:solidFill>
                      <a:prstDash val="solid"/>
                      <a:round/>
                      <a:headEnd type="none" w="sm" len="sm"/>
                      <a:tailEnd type="none" w="sm" len="sm"/>
                    </a:lnB>
                    <a:solidFill>
                      <a:schemeClr val="bg1"/>
                    </a:solidFill>
                  </a:tcPr>
                </a:tc>
                <a:tc>
                  <a:txBody>
                    <a:bodyPr/>
                    <a:lstStyle/>
                    <a:p>
                      <a:pPr marL="0" marR="0" lvl="0" indent="0" algn="ctr" rtl="0">
                        <a:lnSpc>
                          <a:spcPct val="115000"/>
                        </a:lnSpc>
                        <a:spcBef>
                          <a:spcPts val="0"/>
                        </a:spcBef>
                        <a:spcAft>
                          <a:spcPts val="0"/>
                        </a:spcAft>
                        <a:buClr>
                          <a:schemeClr val="dk1"/>
                        </a:buClr>
                        <a:buSzPts val="1800"/>
                        <a:buFont typeface="Proxima Nova"/>
                        <a:buNone/>
                      </a:pPr>
                      <a:r>
                        <a:rPr lang="pt-BR" sz="1600" b="1" u="none" strike="noStrike" cap="none" dirty="0">
                          <a:solidFill>
                            <a:schemeClr val="dk1"/>
                          </a:solidFill>
                          <a:latin typeface="Proxima Nova"/>
                          <a:ea typeface="Proxima Nova"/>
                          <a:cs typeface="Proxima Nova"/>
                          <a:sym typeface="Proxima Nova"/>
                        </a:rPr>
                        <a:t>R$ 743.984,05   </a:t>
                      </a:r>
                      <a:br>
                        <a:rPr lang="pt-BR" sz="1600" b="1" u="none" strike="noStrike" cap="none" dirty="0">
                          <a:solidFill>
                            <a:schemeClr val="dk1"/>
                          </a:solidFill>
                          <a:latin typeface="Proxima Nova"/>
                          <a:ea typeface="Proxima Nova"/>
                          <a:cs typeface="Proxima Nova"/>
                          <a:sym typeface="Proxima Nova"/>
                        </a:rPr>
                      </a:br>
                      <a:r>
                        <a:rPr lang="pt-BR" sz="1600" b="1" u="none" strike="noStrike" cap="none" dirty="0">
                          <a:solidFill>
                            <a:srgbClr val="FF0000"/>
                          </a:solidFill>
                          <a:latin typeface="Proxima Nova"/>
                          <a:ea typeface="Proxima Nova"/>
                          <a:cs typeface="Proxima Nova"/>
                          <a:sym typeface="Proxima Nova"/>
                        </a:rPr>
                        <a:t>R$ 742.831,81</a:t>
                      </a:r>
                      <a:endParaRPr sz="1600" b="1" u="none" strike="noStrike" cap="none" dirty="0">
                        <a:solidFill>
                          <a:srgbClr val="FF0000"/>
                        </a:solidFill>
                        <a:latin typeface="Proxima Nova"/>
                        <a:ea typeface="Proxima Nova"/>
                        <a:cs typeface="Proxima Nova"/>
                        <a:sym typeface="Proxima Nova"/>
                      </a:endParaRPr>
                    </a:p>
                  </a:txBody>
                  <a:tcPr marL="68580" marR="68580" marT="83178" marB="83178">
                    <a:lnL w="12650" cap="flat" cmpd="sng">
                      <a:solidFill>
                        <a:schemeClr val="dk1"/>
                      </a:solidFill>
                      <a:prstDash val="solid"/>
                      <a:round/>
                      <a:headEnd type="none" w="sm" len="sm"/>
                      <a:tailEnd type="none" w="sm" len="sm"/>
                    </a:lnL>
                    <a:lnR w="12650" cap="flat" cmpd="sng">
                      <a:solidFill>
                        <a:schemeClr val="dk1"/>
                      </a:solidFill>
                      <a:prstDash val="solid"/>
                      <a:round/>
                      <a:headEnd type="none" w="sm" len="sm"/>
                      <a:tailEnd type="none" w="sm" len="sm"/>
                    </a:lnR>
                    <a:lnT w="12650" cap="flat" cmpd="sng">
                      <a:solidFill>
                        <a:schemeClr val="dk1"/>
                      </a:solidFill>
                      <a:prstDash val="solid"/>
                      <a:round/>
                      <a:headEnd type="none" w="sm" len="sm"/>
                      <a:tailEnd type="none" w="sm" len="sm"/>
                    </a:lnT>
                    <a:lnB w="12650" cap="flat" cmpd="sng">
                      <a:solidFill>
                        <a:schemeClr val="dk1"/>
                      </a:solidFill>
                      <a:prstDash val="solid"/>
                      <a:round/>
                      <a:headEnd type="none" w="sm" len="sm"/>
                      <a:tailEnd type="none" w="sm" len="sm"/>
                    </a:lnB>
                    <a:solidFill>
                      <a:schemeClr val="bg1"/>
                    </a:solidFill>
                  </a:tcPr>
                </a:tc>
                <a:tc>
                  <a:txBody>
                    <a:bodyPr/>
                    <a:lstStyle/>
                    <a:p>
                      <a:pPr marL="0" marR="0" lvl="0" indent="0" algn="ctr" rtl="0">
                        <a:lnSpc>
                          <a:spcPct val="115000"/>
                        </a:lnSpc>
                        <a:spcBef>
                          <a:spcPts val="0"/>
                        </a:spcBef>
                        <a:spcAft>
                          <a:spcPts val="0"/>
                        </a:spcAft>
                        <a:buClr>
                          <a:schemeClr val="dk1"/>
                        </a:buClr>
                        <a:buSzPts val="1800"/>
                        <a:buFont typeface="Proxima Nova"/>
                        <a:buNone/>
                      </a:pPr>
                      <a:r>
                        <a:rPr lang="pt-BR" sz="1600" b="1" u="none" strike="noStrike" cap="none" dirty="0">
                          <a:solidFill>
                            <a:schemeClr val="dk1"/>
                          </a:solidFill>
                          <a:latin typeface="Proxima Nova"/>
                          <a:ea typeface="Proxima Nova"/>
                          <a:cs typeface="Proxima Nova"/>
                          <a:sym typeface="Proxima Nova"/>
                        </a:rPr>
                        <a:t>R$ 373.571,43            </a:t>
                      </a:r>
                      <a:r>
                        <a:rPr lang="pt-BR" sz="1600" b="1" u="none" strike="noStrike" cap="none" dirty="0">
                          <a:solidFill>
                            <a:srgbClr val="FF0000"/>
                          </a:solidFill>
                          <a:latin typeface="Proxima Nova"/>
                          <a:ea typeface="Proxima Nova"/>
                          <a:cs typeface="Proxima Nova"/>
                          <a:sym typeface="Proxima Nova"/>
                        </a:rPr>
                        <a:t>R$ 372.949,41</a:t>
                      </a:r>
                      <a:endParaRPr sz="1600" b="1" u="none" strike="noStrike" cap="none" dirty="0">
                        <a:solidFill>
                          <a:srgbClr val="FF0000"/>
                        </a:solidFill>
                        <a:latin typeface="Proxima Nova"/>
                        <a:ea typeface="Proxima Nova"/>
                        <a:cs typeface="Proxima Nova"/>
                        <a:sym typeface="Proxima Nova"/>
                      </a:endParaRPr>
                    </a:p>
                  </a:txBody>
                  <a:tcPr marL="68580" marR="68580" marT="83178" marB="83178">
                    <a:lnL w="12650" cap="flat" cmpd="sng">
                      <a:solidFill>
                        <a:schemeClr val="dk1"/>
                      </a:solidFill>
                      <a:prstDash val="solid"/>
                      <a:round/>
                      <a:headEnd type="none" w="sm" len="sm"/>
                      <a:tailEnd type="none" w="sm" len="sm"/>
                    </a:lnL>
                    <a:lnR w="12650" cap="flat" cmpd="sng">
                      <a:solidFill>
                        <a:schemeClr val="dk1"/>
                      </a:solidFill>
                      <a:prstDash val="solid"/>
                      <a:round/>
                      <a:headEnd type="none" w="sm" len="sm"/>
                      <a:tailEnd type="none" w="sm" len="sm"/>
                    </a:lnR>
                    <a:lnT w="12650" cap="flat" cmpd="sng">
                      <a:solidFill>
                        <a:schemeClr val="dk1"/>
                      </a:solidFill>
                      <a:prstDash val="solid"/>
                      <a:round/>
                      <a:headEnd type="none" w="sm" len="sm"/>
                      <a:tailEnd type="none" w="sm" len="sm"/>
                    </a:lnT>
                    <a:lnB w="12650" cap="flat" cmpd="sng">
                      <a:solidFill>
                        <a:schemeClr val="dk1"/>
                      </a:solidFill>
                      <a:prstDash val="solid"/>
                      <a:round/>
                      <a:headEnd type="none" w="sm" len="sm"/>
                      <a:tailEnd type="none" w="sm" len="sm"/>
                    </a:lnB>
                    <a:solidFill>
                      <a:schemeClr val="bg1"/>
                    </a:solidFill>
                  </a:tcPr>
                </a:tc>
                <a:extLst>
                  <a:ext uri="{0D108BD9-81ED-4DB2-BD59-A6C34878D82A}">
                    <a16:rowId xmlns:a16="http://schemas.microsoft.com/office/drawing/2014/main" val="10001"/>
                  </a:ext>
                </a:extLst>
              </a:tr>
            </a:tbl>
          </a:graphicData>
        </a:graphic>
      </p:graphicFrame>
      <p:sp>
        <p:nvSpPr>
          <p:cNvPr id="18452" name="Google Shape;193;p34">
            <a:extLst>
              <a:ext uri="{FF2B5EF4-FFF2-40B4-BE49-F238E27FC236}">
                <a16:creationId xmlns:a16="http://schemas.microsoft.com/office/drawing/2014/main" id="{94787C58-C2FD-5F20-FBBA-09C6579EA54D}"/>
              </a:ext>
            </a:extLst>
          </p:cNvPr>
          <p:cNvSpPr txBox="1">
            <a:spLocks noChangeArrowheads="1"/>
          </p:cNvSpPr>
          <p:nvPr/>
        </p:nvSpPr>
        <p:spPr bwMode="auto">
          <a:xfrm>
            <a:off x="255588" y="641034"/>
            <a:ext cx="8726488" cy="49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400"/>
              <a:buFont typeface="Arial" panose="020B0604020202020204" pitchFamily="34" charset="0"/>
              <a:buNone/>
            </a:pPr>
            <a:r>
              <a:rPr lang="pt-BR" altLang="pt-BR" sz="2000" dirty="0">
                <a:solidFill>
                  <a:srgbClr val="000000"/>
                </a:solidFill>
                <a:cs typeface="Calibri" panose="020F0502020204030204" pitchFamily="34" charset="0"/>
                <a:sym typeface="Calibri" panose="020F0502020204030204" pitchFamily="34" charset="0"/>
              </a:rPr>
              <a:t>Recursos para o setor audiovisual por incisos – </a:t>
            </a:r>
            <a:r>
              <a:rPr lang="pt-BR" altLang="pt-BR" sz="2000" dirty="0">
                <a:solidFill>
                  <a:srgbClr val="FF0000"/>
                </a:solidFill>
                <a:cs typeface="Calibri" panose="020F0502020204030204" pitchFamily="34" charset="0"/>
                <a:sym typeface="Calibri" panose="020F0502020204030204" pitchFamily="34" charset="0"/>
              </a:rPr>
              <a:t>após regulamentação</a:t>
            </a:r>
          </a:p>
        </p:txBody>
      </p:sp>
      <p:sp>
        <p:nvSpPr>
          <p:cNvPr id="18454" name="Espaço Reservado para Número de Slide 1">
            <a:extLst>
              <a:ext uri="{FF2B5EF4-FFF2-40B4-BE49-F238E27FC236}">
                <a16:creationId xmlns:a16="http://schemas.microsoft.com/office/drawing/2014/main" id="{B447A274-035A-CEDF-1D92-518FBA1AC4F5}"/>
              </a:ext>
            </a:extLst>
          </p:cNvPr>
          <p:cNvSpPr>
            <a:spLocks noGrp="1"/>
          </p:cNvSpPr>
          <p:nvPr>
            <p:ph type="sldNum" sz="quarter" idx="4294967295"/>
          </p:nvPr>
        </p:nvSpPr>
        <p:spPr>
          <a:xfrm>
            <a:off x="708660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31" indent="-285743">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2972" indent="-228594">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160" indent="-228594">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348" indent="-228594">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537" indent="-228594"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726" indent="-228594"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8915" indent="-228594"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103" indent="-228594"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EC656144-C269-49C9-A493-F0CCA662196C}" type="slidenum">
              <a:rPr lang="pt-BR" altLang="pt-BR" sz="900">
                <a:solidFill>
                  <a:srgbClr val="898989"/>
                </a:solidFill>
                <a:latin typeface="Arial" panose="020B0604020202020204" pitchFamily="34" charset="0"/>
              </a:rPr>
              <a:pPr>
                <a:lnSpc>
                  <a:spcPct val="100000"/>
                </a:lnSpc>
                <a:spcBef>
                  <a:spcPct val="0"/>
                </a:spcBef>
                <a:buFont typeface="Arial" panose="020B0604020202020204" pitchFamily="34" charset="0"/>
                <a:buNone/>
              </a:pPr>
              <a:t>13</a:t>
            </a:fld>
            <a:endParaRPr lang="pt-BR" altLang="pt-BR" sz="90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C0538292-B4B6-607C-C845-81010C5D4436}"/>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0B52E9A0-0996-1D73-6D95-6E8B41C6737E}"/>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F06B2387-EFDE-0D7A-EECF-B240B70C70DF}"/>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68D58A0C-F19F-8EFF-5E4F-AEA9BADD0B81}"/>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7" name="Google Shape;302;p48">
            <a:extLst>
              <a:ext uri="{FF2B5EF4-FFF2-40B4-BE49-F238E27FC236}">
                <a16:creationId xmlns:a16="http://schemas.microsoft.com/office/drawing/2014/main" id="{B031CCBA-E7ED-F711-A75B-33041F7AAD25}"/>
              </a:ext>
            </a:extLst>
          </p:cNvPr>
          <p:cNvSpPr txBox="1">
            <a:spLocks noChangeArrowheads="1"/>
          </p:cNvSpPr>
          <p:nvPr/>
        </p:nvSpPr>
        <p:spPr bwMode="auto">
          <a:xfrm>
            <a:off x="263823" y="2099"/>
            <a:ext cx="6457018" cy="58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sz="3000" b="1" dirty="0">
                <a:solidFill>
                  <a:srgbClr val="0F243E"/>
                </a:solidFill>
                <a:latin typeface="+mn-lt"/>
              </a:rPr>
              <a:t>Aplicação dos Recursos</a:t>
            </a:r>
            <a:endParaRPr lang="pt-BR" altLang="pt-BR" sz="2000" b="1" dirty="0">
              <a:solidFill>
                <a:srgbClr val="0F243E"/>
              </a:solidFill>
              <a:cs typeface="Calibri" panose="020F0502020204030204" pitchFamily="34" charset="0"/>
              <a:sym typeface="Calibri" panose="020F050202020403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Google Shape;152;p11">
            <a:extLst>
              <a:ext uri="{FF2B5EF4-FFF2-40B4-BE49-F238E27FC236}">
                <a16:creationId xmlns:a16="http://schemas.microsoft.com/office/drawing/2014/main" id="{3369366C-CF60-9A00-3E38-7FDA4726303F}"/>
              </a:ext>
            </a:extLst>
          </p:cNvPr>
          <p:cNvSpPr txBox="1">
            <a:spLocks noChangeArrowheads="1"/>
          </p:cNvSpPr>
          <p:nvPr/>
        </p:nvSpPr>
        <p:spPr bwMode="auto">
          <a:xfrm>
            <a:off x="260350" y="587770"/>
            <a:ext cx="8674940" cy="523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400"/>
              <a:buFont typeface="Arial" panose="020B0604020202020204" pitchFamily="34" charset="0"/>
              <a:buNone/>
            </a:pPr>
            <a:r>
              <a:rPr lang="pt-BR" altLang="pt-BR" sz="2200" b="1" dirty="0">
                <a:solidFill>
                  <a:srgbClr val="000000"/>
                </a:solidFill>
                <a:ea typeface="Arial" panose="020B0604020202020204" pitchFamily="34" charset="0"/>
                <a:cs typeface="Calibri" panose="020F0502020204030204" pitchFamily="34" charset="0"/>
                <a:sym typeface="Calibri" panose="020F0502020204030204" pitchFamily="34" charset="0"/>
              </a:rPr>
              <a:t>Distribuição, Difusão e Formação de Público </a:t>
            </a:r>
            <a:r>
              <a:rPr lang="pt-BR" altLang="pt-BR" sz="2200" dirty="0">
                <a:solidFill>
                  <a:srgbClr val="000000"/>
                </a:solidFill>
                <a:ea typeface="Arial" panose="020B0604020202020204" pitchFamily="34" charset="0"/>
                <a:cs typeface="Calibri" panose="020F0502020204030204" pitchFamily="34" charset="0"/>
                <a:sym typeface="Calibri" panose="020F0502020204030204" pitchFamily="34" charset="0"/>
              </a:rPr>
              <a:t>(Inciso III)</a:t>
            </a:r>
          </a:p>
        </p:txBody>
      </p:sp>
      <p:sp>
        <p:nvSpPr>
          <p:cNvPr id="20504" name="Google Shape;225;p20">
            <a:extLst>
              <a:ext uri="{FF2B5EF4-FFF2-40B4-BE49-F238E27FC236}">
                <a16:creationId xmlns:a16="http://schemas.microsoft.com/office/drawing/2014/main" id="{4B82D4EE-9B3E-5C40-B60A-D1A1A6321C15}"/>
              </a:ext>
            </a:extLst>
          </p:cNvPr>
          <p:cNvSpPr txBox="1">
            <a:spLocks noChangeArrowheads="1"/>
          </p:cNvSpPr>
          <p:nvPr/>
        </p:nvSpPr>
        <p:spPr bwMode="auto">
          <a:xfrm>
            <a:off x="264907" y="-1587"/>
            <a:ext cx="8674941"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4860D597-3BE7-4924-8812-6C60D129024E}"/>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14</a:t>
            </a:fld>
            <a:endParaRPr lang="pt-BR" altLang="pt-BR" sz="900" dirty="0">
              <a:solidFill>
                <a:srgbClr val="898989"/>
              </a:solidFill>
              <a:latin typeface="Arial" panose="020B0604020202020204" pitchFamily="34" charset="0"/>
            </a:endParaRPr>
          </a:p>
        </p:txBody>
      </p:sp>
      <p:sp>
        <p:nvSpPr>
          <p:cNvPr id="4" name="CaixaDeTexto 3">
            <a:extLst>
              <a:ext uri="{FF2B5EF4-FFF2-40B4-BE49-F238E27FC236}">
                <a16:creationId xmlns:a16="http://schemas.microsoft.com/office/drawing/2014/main" id="{C9070C82-D47E-F183-6C95-09071A4A53B5}"/>
              </a:ext>
            </a:extLst>
          </p:cNvPr>
          <p:cNvSpPr txBox="1"/>
          <p:nvPr/>
        </p:nvSpPr>
        <p:spPr>
          <a:xfrm>
            <a:off x="260350" y="1145805"/>
            <a:ext cx="8674939" cy="2940549"/>
          </a:xfrm>
          <a:prstGeom prst="rect">
            <a:avLst/>
          </a:prstGeom>
          <a:noFill/>
        </p:spPr>
        <p:txBody>
          <a:bodyPr wrap="square">
            <a:spAutoFit/>
          </a:bodyPr>
          <a:lstStyle/>
          <a:p>
            <a:pPr indent="449580" algn="just">
              <a:lnSpc>
                <a:spcPct val="115000"/>
              </a:lnSpc>
              <a:spcAft>
                <a:spcPts val="1000"/>
              </a:spcAft>
            </a:pPr>
            <a:r>
              <a:rPr lang="pt-BR" sz="1800" dirty="0">
                <a:effectLst/>
                <a:latin typeface="+mn-lt"/>
                <a:ea typeface="Calibri" panose="020F0502020204030204" pitchFamily="34" charset="0"/>
                <a:cs typeface="Times New Roman" panose="02020603050405020304" pitchFamily="18" charset="0"/>
              </a:rPr>
              <a:t>Com intuito de propiciar a formação de público e o acesso da população aos conteúdos audiovisuais produzidos no Brasil e no mundo, a Secretaria de Cultura e Juventude retomará projetos descontinuados e aprimorará atividades previstas na Lei. Como fator chave para recuperar um público de cinema latente e conquistar novos públicos a partir de ações orientadoras e moderadas, investe-se na difusão de filmes e conteúdos para a rede escolar, com trabalho de mediação junto a coordenadores pedagógicos e equipe docente, além de estimular e capacitar projetos de exibição e produção em cineclubes, que preferencialmente podem estar vinculados aos estabelecimentos de ensino municipais.</a:t>
            </a:r>
          </a:p>
        </p:txBody>
      </p:sp>
      <p:grpSp>
        <p:nvGrpSpPr>
          <p:cNvPr id="3" name="Agrupar 2">
            <a:extLst>
              <a:ext uri="{FF2B5EF4-FFF2-40B4-BE49-F238E27FC236}">
                <a16:creationId xmlns:a16="http://schemas.microsoft.com/office/drawing/2014/main" id="{ABF17EFE-4267-59A6-0D1A-F40B22C7EF84}"/>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1D6C3491-729C-497A-B8C2-80E0E4EE865F}"/>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FA894CEF-0816-C1B4-3252-2810CF5D6E04}"/>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2070A502-3B50-0225-1A45-AF3C84AEBD80}"/>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extLst>
      <p:ext uri="{BB962C8B-B14F-4D97-AF65-F5344CB8AC3E}">
        <p14:creationId xmlns:p14="http://schemas.microsoft.com/office/powerpoint/2010/main" val="1569456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4" name="Google Shape;154;p11">
            <a:extLst>
              <a:ext uri="{FF2B5EF4-FFF2-40B4-BE49-F238E27FC236}">
                <a16:creationId xmlns:a16="http://schemas.microsoft.com/office/drawing/2014/main" id="{93E7188A-AAA7-7F47-AF98-6E5FAAD26E00}"/>
              </a:ext>
            </a:extLst>
          </p:cNvPr>
          <p:cNvGraphicFramePr/>
          <p:nvPr>
            <p:extLst>
              <p:ext uri="{D42A27DB-BD31-4B8C-83A1-F6EECF244321}">
                <p14:modId xmlns:p14="http://schemas.microsoft.com/office/powerpoint/2010/main" val="1983367299"/>
              </p:ext>
            </p:extLst>
          </p:nvPr>
        </p:nvGraphicFramePr>
        <p:xfrm>
          <a:off x="454660" y="1440181"/>
          <a:ext cx="8255000" cy="2137722"/>
        </p:xfrm>
        <a:graphic>
          <a:graphicData uri="http://schemas.openxmlformats.org/drawingml/2006/table">
            <a:tbl>
              <a:tblPr firstRow="1" firstCol="1" bandRow="1">
                <a:noFill/>
              </a:tblPr>
              <a:tblGrid>
                <a:gridCol w="5559227">
                  <a:extLst>
                    <a:ext uri="{9D8B030D-6E8A-4147-A177-3AD203B41FA5}">
                      <a16:colId xmlns:a16="http://schemas.microsoft.com/office/drawing/2014/main" val="20000"/>
                    </a:ext>
                  </a:extLst>
                </a:gridCol>
                <a:gridCol w="2695773">
                  <a:extLst>
                    <a:ext uri="{9D8B030D-6E8A-4147-A177-3AD203B41FA5}">
                      <a16:colId xmlns:a16="http://schemas.microsoft.com/office/drawing/2014/main" val="20001"/>
                    </a:ext>
                  </a:extLst>
                </a:gridCol>
              </a:tblGrid>
              <a:tr h="423645">
                <a:tc>
                  <a:txBody>
                    <a:bodyPr/>
                    <a:lstStyle/>
                    <a:p>
                      <a:pPr marL="0" marR="0" lvl="0" indent="0" algn="ctr" rtl="0">
                        <a:lnSpc>
                          <a:spcPct val="107000"/>
                        </a:lnSpc>
                        <a:spcBef>
                          <a:spcPts val="0"/>
                        </a:spcBef>
                        <a:spcAft>
                          <a:spcPts val="0"/>
                        </a:spcAft>
                        <a:buNone/>
                      </a:pPr>
                      <a:r>
                        <a:rPr lang="pt-BR" sz="1800" b="1" dirty="0">
                          <a:sym typeface="Calibri"/>
                        </a:rPr>
                        <a:t>PROGRAMA</a:t>
                      </a:r>
                      <a:endParaRPr sz="1800" b="1" dirty="0">
                        <a:sym typeface="Calibri"/>
                      </a:endParaRPr>
                    </a:p>
                  </a:txBody>
                  <a:tcPr marL="68573" marR="68573" marT="9574" marB="0" anchor="ctr">
                    <a:solidFill>
                      <a:schemeClr val="bg1"/>
                    </a:solidFill>
                  </a:tcPr>
                </a:tc>
                <a:tc>
                  <a:txBody>
                    <a:bodyPr/>
                    <a:lstStyle/>
                    <a:p>
                      <a:pPr marL="0" marR="0" lvl="0" indent="0" algn="ctr" rtl="0">
                        <a:lnSpc>
                          <a:spcPct val="107000"/>
                        </a:lnSpc>
                        <a:spcBef>
                          <a:spcPts val="0"/>
                        </a:spcBef>
                        <a:spcAft>
                          <a:spcPts val="0"/>
                        </a:spcAft>
                        <a:buNone/>
                      </a:pPr>
                      <a:r>
                        <a:rPr lang="pt-BR" sz="1800" b="1" dirty="0">
                          <a:sym typeface="Calibri"/>
                        </a:rPr>
                        <a:t>INVESTIMENTO</a:t>
                      </a:r>
                      <a:endParaRPr sz="1800" b="1" dirty="0">
                        <a:sym typeface="Calibri"/>
                      </a:endParaRPr>
                    </a:p>
                  </a:txBody>
                  <a:tcPr marL="68573" marR="68573" marT="9574" marB="0" anchor="ctr">
                    <a:solidFill>
                      <a:schemeClr val="bg1"/>
                    </a:solidFill>
                  </a:tcPr>
                </a:tc>
                <a:extLst>
                  <a:ext uri="{0D108BD9-81ED-4DB2-BD59-A6C34878D82A}">
                    <a16:rowId xmlns:a16="http://schemas.microsoft.com/office/drawing/2014/main" val="10000"/>
                  </a:ext>
                </a:extLst>
              </a:tr>
              <a:tr h="418316">
                <a:tc>
                  <a:txBody>
                    <a:bodyPr/>
                    <a:lstStyle/>
                    <a:p>
                      <a:pPr marL="0" marR="0" lvl="0" indent="0" algn="l" rtl="0">
                        <a:lnSpc>
                          <a:spcPct val="107000"/>
                        </a:lnSpc>
                        <a:spcBef>
                          <a:spcPts val="0"/>
                        </a:spcBef>
                        <a:spcAft>
                          <a:spcPts val="0"/>
                        </a:spcAft>
                        <a:buNone/>
                      </a:pPr>
                      <a:r>
                        <a:rPr lang="pt-BR" sz="1800" dirty="0">
                          <a:sym typeface="Calibri"/>
                        </a:rPr>
                        <a:t>Mostras e Festivais de Cinema (Brasileiro e Fora do Eixo)</a:t>
                      </a:r>
                      <a:endParaRPr sz="1800" dirty="0">
                        <a:sym typeface="Calibri"/>
                      </a:endParaRPr>
                    </a:p>
                  </a:txBody>
                  <a:tcPr marL="68573" marR="68573" marT="9574" marB="0" anchor="ctr">
                    <a:solidFill>
                      <a:schemeClr val="bg1"/>
                    </a:solidFill>
                  </a:tcPr>
                </a:tc>
                <a:tc>
                  <a:txBody>
                    <a:bodyPr/>
                    <a:lstStyle/>
                    <a:p>
                      <a:pPr marL="0" marR="0" lvl="0" indent="0" algn="ctr" rtl="0">
                        <a:lnSpc>
                          <a:spcPct val="107000"/>
                        </a:lnSpc>
                        <a:spcBef>
                          <a:spcPts val="0"/>
                        </a:spcBef>
                        <a:spcAft>
                          <a:spcPts val="0"/>
                        </a:spcAft>
                        <a:buNone/>
                      </a:pPr>
                      <a:r>
                        <a:rPr lang="pt-BR" sz="1800" b="1" dirty="0">
                          <a:sym typeface="Calibri"/>
                        </a:rPr>
                        <a:t>R$ 50.000,00</a:t>
                      </a:r>
                      <a:endParaRPr sz="1800" b="1" dirty="0">
                        <a:sym typeface="Calibri"/>
                      </a:endParaRPr>
                    </a:p>
                  </a:txBody>
                  <a:tcPr marL="68573" marR="68573" marT="9574" marB="0" anchor="ctr">
                    <a:solidFill>
                      <a:schemeClr val="bg1"/>
                    </a:solidFill>
                  </a:tcPr>
                </a:tc>
                <a:extLst>
                  <a:ext uri="{0D108BD9-81ED-4DB2-BD59-A6C34878D82A}">
                    <a16:rowId xmlns:a16="http://schemas.microsoft.com/office/drawing/2014/main" val="10001"/>
                  </a:ext>
                </a:extLst>
              </a:tr>
              <a:tr h="412717">
                <a:tc>
                  <a:txBody>
                    <a:bodyPr/>
                    <a:lstStyle/>
                    <a:p>
                      <a:pPr marL="0" marR="0" lvl="0" indent="0" algn="l" rtl="0">
                        <a:lnSpc>
                          <a:spcPct val="107000"/>
                        </a:lnSpc>
                        <a:spcBef>
                          <a:spcPts val="0"/>
                        </a:spcBef>
                        <a:spcAft>
                          <a:spcPts val="0"/>
                        </a:spcAft>
                        <a:buNone/>
                      </a:pPr>
                      <a:r>
                        <a:rPr lang="pt-BR" sz="1800" dirty="0">
                          <a:sym typeface="Calibri"/>
                        </a:rPr>
                        <a:t>Mostra de Audiovisual SBC</a:t>
                      </a:r>
                      <a:endParaRPr sz="1800" dirty="0">
                        <a:sym typeface="Calibri"/>
                      </a:endParaRPr>
                    </a:p>
                  </a:txBody>
                  <a:tcPr marL="68573" marR="68573" marT="9574" marB="0" anchor="ctr">
                    <a:solidFill>
                      <a:schemeClr val="bg1"/>
                    </a:solidFill>
                  </a:tcPr>
                </a:tc>
                <a:tc>
                  <a:txBody>
                    <a:bodyPr/>
                    <a:lstStyle/>
                    <a:p>
                      <a:pPr marL="0" marR="0" lvl="0" indent="0" algn="ctr" rtl="0">
                        <a:lnSpc>
                          <a:spcPct val="107000"/>
                        </a:lnSpc>
                        <a:spcBef>
                          <a:spcPts val="0"/>
                        </a:spcBef>
                        <a:spcAft>
                          <a:spcPts val="0"/>
                        </a:spcAft>
                        <a:buNone/>
                      </a:pPr>
                      <a:r>
                        <a:rPr lang="pt-BR" sz="1800" b="1" dirty="0">
                          <a:sym typeface="Calibri"/>
                        </a:rPr>
                        <a:t>R$ 10.000,00</a:t>
                      </a:r>
                      <a:endParaRPr sz="1800" b="1" dirty="0">
                        <a:sym typeface="Calibri"/>
                      </a:endParaRPr>
                    </a:p>
                  </a:txBody>
                  <a:tcPr marL="68573" marR="68573" marT="9574" marB="0" anchor="ctr">
                    <a:solidFill>
                      <a:schemeClr val="bg1"/>
                    </a:solidFill>
                  </a:tcPr>
                </a:tc>
                <a:extLst>
                  <a:ext uri="{0D108BD9-81ED-4DB2-BD59-A6C34878D82A}">
                    <a16:rowId xmlns:a16="http://schemas.microsoft.com/office/drawing/2014/main" val="10002"/>
                  </a:ext>
                </a:extLst>
              </a:tr>
              <a:tr h="412719">
                <a:tc>
                  <a:txBody>
                    <a:bodyPr/>
                    <a:lstStyle/>
                    <a:p>
                      <a:pPr marL="0" marR="0" lvl="0" indent="0" algn="l" rtl="0">
                        <a:lnSpc>
                          <a:spcPct val="107000"/>
                        </a:lnSpc>
                        <a:spcBef>
                          <a:spcPts val="0"/>
                        </a:spcBef>
                        <a:spcAft>
                          <a:spcPts val="0"/>
                        </a:spcAft>
                        <a:buNone/>
                      </a:pPr>
                      <a:r>
                        <a:rPr lang="pt-BR" sz="1800" dirty="0">
                          <a:sym typeface="Calibri"/>
                        </a:rPr>
                        <a:t>Cinema na Escola | Escola no cinema</a:t>
                      </a:r>
                      <a:endParaRPr sz="1800" dirty="0">
                        <a:sym typeface="Calibri"/>
                      </a:endParaRPr>
                    </a:p>
                  </a:txBody>
                  <a:tcPr marL="68573" marR="68573" marT="9574" marB="0" anchor="ctr">
                    <a:solidFill>
                      <a:schemeClr val="bg1"/>
                    </a:solidFill>
                  </a:tcPr>
                </a:tc>
                <a:tc>
                  <a:txBody>
                    <a:bodyPr/>
                    <a:lstStyle/>
                    <a:p>
                      <a:pPr marL="0" marR="0" lvl="0" indent="0" algn="ctr" rtl="0">
                        <a:lnSpc>
                          <a:spcPct val="107000"/>
                        </a:lnSpc>
                        <a:spcBef>
                          <a:spcPts val="0"/>
                        </a:spcBef>
                        <a:spcAft>
                          <a:spcPts val="0"/>
                        </a:spcAft>
                        <a:buNone/>
                      </a:pPr>
                      <a:r>
                        <a:rPr lang="pt-BR" sz="1800" b="1" dirty="0">
                          <a:sym typeface="Calibri"/>
                        </a:rPr>
                        <a:t>R$ 15.000,00</a:t>
                      </a:r>
                      <a:endParaRPr sz="1800" b="1" dirty="0">
                        <a:sym typeface="Calibri"/>
                      </a:endParaRPr>
                    </a:p>
                  </a:txBody>
                  <a:tcPr marL="68573" marR="68573" marT="9574" marB="0" anchor="ctr">
                    <a:solidFill>
                      <a:schemeClr val="bg1"/>
                    </a:solidFill>
                  </a:tcPr>
                </a:tc>
                <a:extLst>
                  <a:ext uri="{0D108BD9-81ED-4DB2-BD59-A6C34878D82A}">
                    <a16:rowId xmlns:a16="http://schemas.microsoft.com/office/drawing/2014/main" val="10003"/>
                  </a:ext>
                </a:extLst>
              </a:tr>
              <a:tr h="470325">
                <a:tc>
                  <a:txBody>
                    <a:bodyPr/>
                    <a:lstStyle/>
                    <a:p>
                      <a:pPr marL="0" marR="0" lvl="0" indent="0" algn="r" rtl="0">
                        <a:lnSpc>
                          <a:spcPct val="107000"/>
                        </a:lnSpc>
                        <a:spcBef>
                          <a:spcPts val="0"/>
                        </a:spcBef>
                        <a:spcAft>
                          <a:spcPts val="0"/>
                        </a:spcAft>
                        <a:buNone/>
                      </a:pPr>
                      <a:r>
                        <a:rPr lang="pt-BR" sz="1800" b="1" dirty="0">
                          <a:sym typeface="Calibri"/>
                        </a:rPr>
                        <a:t>TOTAL</a:t>
                      </a:r>
                      <a:endParaRPr sz="1800" b="1" dirty="0">
                        <a:sym typeface="Calibri"/>
                      </a:endParaRPr>
                    </a:p>
                  </a:txBody>
                  <a:tcPr marL="68573" marR="68573" marT="9574" marB="0" anchor="ctr">
                    <a:solidFill>
                      <a:schemeClr val="bg1"/>
                    </a:solidFill>
                  </a:tcPr>
                </a:tc>
                <a:tc>
                  <a:txBody>
                    <a:bodyPr/>
                    <a:lstStyle/>
                    <a:p>
                      <a:pPr marL="0" marR="0" lvl="0" indent="0" algn="ctr" rtl="0">
                        <a:lnSpc>
                          <a:spcPct val="107000"/>
                        </a:lnSpc>
                        <a:spcBef>
                          <a:spcPts val="0"/>
                        </a:spcBef>
                        <a:spcAft>
                          <a:spcPts val="0"/>
                        </a:spcAft>
                        <a:buNone/>
                      </a:pPr>
                      <a:r>
                        <a:rPr lang="pt-BR" sz="1800" b="1" dirty="0">
                          <a:sym typeface="Calibri"/>
                        </a:rPr>
                        <a:t>R$ 75.000,00</a:t>
                      </a:r>
                      <a:endParaRPr sz="1800" b="1" dirty="0">
                        <a:sym typeface="Calibri"/>
                      </a:endParaRPr>
                    </a:p>
                  </a:txBody>
                  <a:tcPr marL="68573" marR="68573" marT="9574" marB="0" anchor="ctr">
                    <a:solidFill>
                      <a:schemeClr val="bg1"/>
                    </a:solidFill>
                  </a:tcPr>
                </a:tc>
                <a:extLst>
                  <a:ext uri="{0D108BD9-81ED-4DB2-BD59-A6C34878D82A}">
                    <a16:rowId xmlns:a16="http://schemas.microsoft.com/office/drawing/2014/main" val="10004"/>
                  </a:ext>
                </a:extLst>
              </a:tr>
            </a:tbl>
          </a:graphicData>
        </a:graphic>
      </p:graphicFrame>
      <p:sp>
        <p:nvSpPr>
          <p:cNvPr id="2" name="Espaço Reservado para Número de Slide 1">
            <a:extLst>
              <a:ext uri="{FF2B5EF4-FFF2-40B4-BE49-F238E27FC236}">
                <a16:creationId xmlns:a16="http://schemas.microsoft.com/office/drawing/2014/main" id="{4860D597-3BE7-4924-8812-6C60D129024E}"/>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15</a:t>
            </a:fld>
            <a:endParaRPr lang="pt-BR" altLang="pt-BR" sz="900" dirty="0">
              <a:solidFill>
                <a:srgbClr val="898989"/>
              </a:solidFill>
              <a:latin typeface="Arial" panose="020B0604020202020204" pitchFamily="34" charset="0"/>
            </a:endParaRPr>
          </a:p>
        </p:txBody>
      </p:sp>
      <p:grpSp>
        <p:nvGrpSpPr>
          <p:cNvPr id="3" name="Agrupar 2">
            <a:extLst>
              <a:ext uri="{FF2B5EF4-FFF2-40B4-BE49-F238E27FC236}">
                <a16:creationId xmlns:a16="http://schemas.microsoft.com/office/drawing/2014/main" id="{A803B58B-D36C-21E0-E94C-129185BE50F6}"/>
              </a:ext>
            </a:extLst>
          </p:cNvPr>
          <p:cNvGrpSpPr/>
          <p:nvPr/>
        </p:nvGrpSpPr>
        <p:grpSpPr>
          <a:xfrm>
            <a:off x="80010" y="4028679"/>
            <a:ext cx="2906607" cy="1194831"/>
            <a:chOff x="6511713" y="-87873"/>
            <a:chExt cx="2906607" cy="1194831"/>
          </a:xfrm>
        </p:grpSpPr>
        <p:sp>
          <p:nvSpPr>
            <p:cNvPr id="4" name="CaixaDeTexto 3">
              <a:extLst>
                <a:ext uri="{FF2B5EF4-FFF2-40B4-BE49-F238E27FC236}">
                  <a16:creationId xmlns:a16="http://schemas.microsoft.com/office/drawing/2014/main" id="{C41BB90F-5B0B-1777-CF3F-56C394866587}"/>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5" name="CaixaDeTexto 4">
              <a:extLst>
                <a:ext uri="{FF2B5EF4-FFF2-40B4-BE49-F238E27FC236}">
                  <a16:creationId xmlns:a16="http://schemas.microsoft.com/office/drawing/2014/main" id="{68DCD789-59E4-5C73-A44C-2BAE59B5AB3A}"/>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6" name="CaixaDeTexto 5">
              <a:extLst>
                <a:ext uri="{FF2B5EF4-FFF2-40B4-BE49-F238E27FC236}">
                  <a16:creationId xmlns:a16="http://schemas.microsoft.com/office/drawing/2014/main" id="{A4DE9D7C-A372-C48E-C09C-1A25458F4BB8}"/>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7" name="Google Shape;152;p11">
            <a:extLst>
              <a:ext uri="{FF2B5EF4-FFF2-40B4-BE49-F238E27FC236}">
                <a16:creationId xmlns:a16="http://schemas.microsoft.com/office/drawing/2014/main" id="{EE9B0B79-F627-6B4B-B8E1-E5E40D4A30E9}"/>
              </a:ext>
            </a:extLst>
          </p:cNvPr>
          <p:cNvSpPr txBox="1">
            <a:spLocks noChangeArrowheads="1"/>
          </p:cNvSpPr>
          <p:nvPr/>
        </p:nvSpPr>
        <p:spPr bwMode="auto">
          <a:xfrm>
            <a:off x="260350" y="587770"/>
            <a:ext cx="8674940" cy="523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400"/>
              <a:buFont typeface="Arial" panose="020B0604020202020204" pitchFamily="34" charset="0"/>
              <a:buNone/>
            </a:pPr>
            <a:r>
              <a:rPr lang="pt-BR" altLang="pt-BR" sz="2200" b="1" dirty="0">
                <a:solidFill>
                  <a:srgbClr val="000000"/>
                </a:solidFill>
                <a:ea typeface="Arial" panose="020B0604020202020204" pitchFamily="34" charset="0"/>
                <a:cs typeface="Calibri" panose="020F0502020204030204" pitchFamily="34" charset="0"/>
                <a:sym typeface="Calibri" panose="020F0502020204030204" pitchFamily="34" charset="0"/>
              </a:rPr>
              <a:t>Distribuição, Difusão e Formação de Público </a:t>
            </a:r>
            <a:r>
              <a:rPr lang="pt-BR" altLang="pt-BR" sz="2200" dirty="0">
                <a:solidFill>
                  <a:srgbClr val="000000"/>
                </a:solidFill>
                <a:ea typeface="Arial" panose="020B0604020202020204" pitchFamily="34" charset="0"/>
                <a:cs typeface="Calibri" panose="020F0502020204030204" pitchFamily="34" charset="0"/>
                <a:sym typeface="Calibri" panose="020F0502020204030204" pitchFamily="34" charset="0"/>
              </a:rPr>
              <a:t>(Inciso III)</a:t>
            </a:r>
          </a:p>
        </p:txBody>
      </p:sp>
      <p:sp>
        <p:nvSpPr>
          <p:cNvPr id="8" name="Google Shape;225;p20">
            <a:extLst>
              <a:ext uri="{FF2B5EF4-FFF2-40B4-BE49-F238E27FC236}">
                <a16:creationId xmlns:a16="http://schemas.microsoft.com/office/drawing/2014/main" id="{714E23ED-1EB7-748A-65F6-B98AE2E234FA}"/>
              </a:ext>
            </a:extLst>
          </p:cNvPr>
          <p:cNvSpPr txBox="1">
            <a:spLocks noChangeArrowheads="1"/>
          </p:cNvSpPr>
          <p:nvPr/>
        </p:nvSpPr>
        <p:spPr bwMode="auto">
          <a:xfrm>
            <a:off x="264907" y="-1587"/>
            <a:ext cx="8674941"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Número de Slide 1">
            <a:extLst>
              <a:ext uri="{FF2B5EF4-FFF2-40B4-BE49-F238E27FC236}">
                <a16:creationId xmlns:a16="http://schemas.microsoft.com/office/drawing/2014/main" id="{ECA39169-6E2E-0D15-43A8-C5EC512BC4DB}"/>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16</a:t>
            </a:fld>
            <a:endParaRPr lang="pt-BR" altLang="pt-BR" sz="900" dirty="0">
              <a:solidFill>
                <a:srgbClr val="898989"/>
              </a:solidFill>
              <a:latin typeface="Arial" panose="020B0604020202020204" pitchFamily="34" charset="0"/>
            </a:endParaRPr>
          </a:p>
        </p:txBody>
      </p:sp>
      <p:sp>
        <p:nvSpPr>
          <p:cNvPr id="5" name="CaixaDeTexto 4">
            <a:extLst>
              <a:ext uri="{FF2B5EF4-FFF2-40B4-BE49-F238E27FC236}">
                <a16:creationId xmlns:a16="http://schemas.microsoft.com/office/drawing/2014/main" id="{0F04CC7D-8059-169E-EF04-FC3C6A8D1605}"/>
              </a:ext>
            </a:extLst>
          </p:cNvPr>
          <p:cNvSpPr txBox="1"/>
          <p:nvPr/>
        </p:nvSpPr>
        <p:spPr>
          <a:xfrm>
            <a:off x="260351" y="1903956"/>
            <a:ext cx="8674939" cy="1676741"/>
          </a:xfrm>
          <a:prstGeom prst="rect">
            <a:avLst/>
          </a:prstGeom>
          <a:noFill/>
        </p:spPr>
        <p:txBody>
          <a:bodyPr wrap="square">
            <a:spAutoFit/>
          </a:bodyPr>
          <a:lstStyle/>
          <a:p>
            <a:pPr indent="449580" algn="just">
              <a:lnSpc>
                <a:spcPct val="200000"/>
              </a:lnSpc>
              <a:spcAft>
                <a:spcPts val="1000"/>
              </a:spcAft>
            </a:pPr>
            <a:r>
              <a:rPr lang="pt-BR" sz="1800" dirty="0">
                <a:effectLst/>
                <a:latin typeface="+mn-lt"/>
                <a:ea typeface="Calibri" panose="020F0502020204030204" pitchFamily="34" charset="0"/>
                <a:cs typeface="Times New Roman" panose="02020603050405020304" pitchFamily="18" charset="0"/>
              </a:rPr>
              <a:t>Suporte necessário para novos produtores e empreendedores da linguagem audiovisual. </a:t>
            </a:r>
            <a:r>
              <a:rPr lang="pt-BR" sz="1800" dirty="0">
                <a:latin typeface="+mn-lt"/>
                <a:ea typeface="Calibri" panose="020F0502020204030204" pitchFamily="34" charset="0"/>
                <a:cs typeface="Times New Roman" panose="02020603050405020304" pitchFamily="18" charset="0"/>
              </a:rPr>
              <a:t> A</a:t>
            </a:r>
            <a:r>
              <a:rPr lang="pt-BR" sz="1800" dirty="0">
                <a:effectLst/>
                <a:latin typeface="+mn-lt"/>
                <a:ea typeface="Calibri" panose="020F0502020204030204" pitchFamily="34" charset="0"/>
                <a:cs typeface="Times New Roman" panose="02020603050405020304" pitchFamily="18" charset="0"/>
              </a:rPr>
              <a:t> formação específica pretende capacitar e qualificar a visão profissional do mercado local, preparando-o para gestão financeira e fiscal de projetos.</a:t>
            </a:r>
            <a:endParaRPr lang="pt-BR" sz="2400" dirty="0">
              <a:effectLst/>
              <a:latin typeface="+mn-lt"/>
              <a:ea typeface="Calibri" panose="020F0502020204030204" pitchFamily="34" charset="0"/>
              <a:cs typeface="Times New Roman" panose="02020603050405020304" pitchFamily="18" charset="0"/>
            </a:endParaRPr>
          </a:p>
        </p:txBody>
      </p:sp>
      <p:grpSp>
        <p:nvGrpSpPr>
          <p:cNvPr id="3" name="Agrupar 2">
            <a:extLst>
              <a:ext uri="{FF2B5EF4-FFF2-40B4-BE49-F238E27FC236}">
                <a16:creationId xmlns:a16="http://schemas.microsoft.com/office/drawing/2014/main" id="{0B2B0DE1-0E85-0154-9464-51FB3F3FEC06}"/>
              </a:ext>
            </a:extLst>
          </p:cNvPr>
          <p:cNvGrpSpPr/>
          <p:nvPr/>
        </p:nvGrpSpPr>
        <p:grpSpPr>
          <a:xfrm>
            <a:off x="80010" y="4028679"/>
            <a:ext cx="2906607" cy="1194831"/>
            <a:chOff x="6511713" y="-87873"/>
            <a:chExt cx="2906607" cy="1194831"/>
          </a:xfrm>
        </p:grpSpPr>
        <p:sp>
          <p:nvSpPr>
            <p:cNvPr id="4" name="CaixaDeTexto 3">
              <a:extLst>
                <a:ext uri="{FF2B5EF4-FFF2-40B4-BE49-F238E27FC236}">
                  <a16:creationId xmlns:a16="http://schemas.microsoft.com/office/drawing/2014/main" id="{93AA77EF-1D0C-1983-342D-511B2C0AA199}"/>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302DAE39-8D14-0F83-3C27-B182ED699491}"/>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C29A3DC8-7EE4-0C31-E9F1-98D3FA8ACAFF}"/>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8" name="Google Shape;225;p20">
            <a:extLst>
              <a:ext uri="{FF2B5EF4-FFF2-40B4-BE49-F238E27FC236}">
                <a16:creationId xmlns:a16="http://schemas.microsoft.com/office/drawing/2014/main" id="{076DC214-E4B5-B037-9781-7EF04229714F}"/>
              </a:ext>
            </a:extLst>
          </p:cNvPr>
          <p:cNvSpPr txBox="1">
            <a:spLocks noChangeArrowheads="1"/>
          </p:cNvSpPr>
          <p:nvPr/>
        </p:nvSpPr>
        <p:spPr bwMode="auto">
          <a:xfrm>
            <a:off x="264907" y="-1587"/>
            <a:ext cx="8674941"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9" name="Google Shape;152;p11">
            <a:extLst>
              <a:ext uri="{FF2B5EF4-FFF2-40B4-BE49-F238E27FC236}">
                <a16:creationId xmlns:a16="http://schemas.microsoft.com/office/drawing/2014/main" id="{F30CE9AE-97E0-554C-D2CB-061FB3259430}"/>
              </a:ext>
            </a:extLst>
          </p:cNvPr>
          <p:cNvSpPr txBox="1">
            <a:spLocks noChangeArrowheads="1"/>
          </p:cNvSpPr>
          <p:nvPr/>
        </p:nvSpPr>
        <p:spPr bwMode="auto">
          <a:xfrm>
            <a:off x="260350" y="1015831"/>
            <a:ext cx="8674940" cy="523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400"/>
              <a:buFont typeface="Arial" panose="020B0604020202020204" pitchFamily="34" charset="0"/>
              <a:buNone/>
            </a:pPr>
            <a:r>
              <a:rPr lang="pt-BR" altLang="pt-BR" sz="2200" b="1" dirty="0">
                <a:solidFill>
                  <a:srgbClr val="000000"/>
                </a:solidFill>
                <a:ea typeface="Arial" panose="020B0604020202020204" pitchFamily="34" charset="0"/>
                <a:cs typeface="Calibri" panose="020F0502020204030204" pitchFamily="34" charset="0"/>
                <a:sym typeface="Calibri" panose="020F0502020204030204" pitchFamily="34" charset="0"/>
              </a:rPr>
              <a:t>Formação Específica de Produtores Audiovisuais (Inciso III)</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Google Shape;159;p12">
            <a:extLst>
              <a:ext uri="{FF2B5EF4-FFF2-40B4-BE49-F238E27FC236}">
                <a16:creationId xmlns:a16="http://schemas.microsoft.com/office/drawing/2014/main" id="{5259848D-2621-F5D8-C9DB-B60AA221A080}"/>
              </a:ext>
            </a:extLst>
          </p:cNvPr>
          <p:cNvSpPr txBox="1">
            <a:spLocks noChangeArrowheads="1"/>
          </p:cNvSpPr>
          <p:nvPr/>
        </p:nvSpPr>
        <p:spPr bwMode="auto">
          <a:xfrm>
            <a:off x="741363" y="1646238"/>
            <a:ext cx="73406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1400"/>
              <a:buFont typeface="Arial" panose="020B0604020202020204" pitchFamily="34" charset="0"/>
              <a:buNone/>
            </a:pPr>
            <a:endParaRPr lang="pt-BR" altLang="pt-BR" sz="1400" dirty="0">
              <a:solidFill>
                <a:srgbClr val="000000"/>
              </a:solidFill>
              <a:latin typeface="Proxima Nova" charset="0"/>
              <a:sym typeface="Proxima Nova" charset="0"/>
            </a:endParaRPr>
          </a:p>
        </p:txBody>
      </p:sp>
      <p:sp>
        <p:nvSpPr>
          <p:cNvPr id="22532" name="Google Shape;160;p12">
            <a:extLst>
              <a:ext uri="{FF2B5EF4-FFF2-40B4-BE49-F238E27FC236}">
                <a16:creationId xmlns:a16="http://schemas.microsoft.com/office/drawing/2014/main" id="{A5233EDE-E8D6-B73B-D492-A7A332843BAF}"/>
              </a:ext>
            </a:extLst>
          </p:cNvPr>
          <p:cNvSpPr txBox="1">
            <a:spLocks noChangeArrowheads="1"/>
          </p:cNvSpPr>
          <p:nvPr/>
        </p:nvSpPr>
        <p:spPr bwMode="auto">
          <a:xfrm>
            <a:off x="264907" y="497661"/>
            <a:ext cx="8614186"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Formação Específica de Produtores Audiovisuais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III)</a:t>
            </a:r>
            <a:endParaRPr lang="pt-BR" altLang="pt-BR" sz="2000" dirty="0">
              <a:solidFill>
                <a:srgbClr val="FFFFFF"/>
              </a:solidFill>
              <a:latin typeface="Proxima Nova" charset="0"/>
              <a:ea typeface="Arial" panose="020B0604020202020204" pitchFamily="34" charset="0"/>
              <a:cs typeface="Calibri" panose="020F0502020204030204" pitchFamily="34" charset="0"/>
              <a:sym typeface="Proxima Nova" charset="0"/>
            </a:endParaRPr>
          </a:p>
        </p:txBody>
      </p:sp>
      <p:graphicFrame>
        <p:nvGraphicFramePr>
          <p:cNvPr id="162" name="Google Shape;162;p12">
            <a:extLst>
              <a:ext uri="{FF2B5EF4-FFF2-40B4-BE49-F238E27FC236}">
                <a16:creationId xmlns:a16="http://schemas.microsoft.com/office/drawing/2014/main" id="{2EE70403-5616-F682-D9AF-9A34F5128F29}"/>
              </a:ext>
            </a:extLst>
          </p:cNvPr>
          <p:cNvGraphicFramePr/>
          <p:nvPr>
            <p:extLst>
              <p:ext uri="{D42A27DB-BD31-4B8C-83A1-F6EECF244321}">
                <p14:modId xmlns:p14="http://schemas.microsoft.com/office/powerpoint/2010/main" val="1956557199"/>
              </p:ext>
            </p:extLst>
          </p:nvPr>
        </p:nvGraphicFramePr>
        <p:xfrm>
          <a:off x="264906" y="1020336"/>
          <a:ext cx="8614185" cy="1677142"/>
        </p:xfrm>
        <a:graphic>
          <a:graphicData uri="http://schemas.openxmlformats.org/drawingml/2006/table">
            <a:tbl>
              <a:tblPr firstRow="1" firstCol="1" bandRow="1">
                <a:noFill/>
              </a:tblPr>
              <a:tblGrid>
                <a:gridCol w="3781314">
                  <a:extLst>
                    <a:ext uri="{9D8B030D-6E8A-4147-A177-3AD203B41FA5}">
                      <a16:colId xmlns:a16="http://schemas.microsoft.com/office/drawing/2014/main" val="20000"/>
                    </a:ext>
                  </a:extLst>
                </a:gridCol>
                <a:gridCol w="3337560">
                  <a:extLst>
                    <a:ext uri="{9D8B030D-6E8A-4147-A177-3AD203B41FA5}">
                      <a16:colId xmlns:a16="http://schemas.microsoft.com/office/drawing/2014/main" val="20001"/>
                    </a:ext>
                  </a:extLst>
                </a:gridCol>
                <a:gridCol w="1495311">
                  <a:extLst>
                    <a:ext uri="{9D8B030D-6E8A-4147-A177-3AD203B41FA5}">
                      <a16:colId xmlns:a16="http://schemas.microsoft.com/office/drawing/2014/main" val="441445050"/>
                    </a:ext>
                  </a:extLst>
                </a:gridCol>
              </a:tblGrid>
              <a:tr h="344647">
                <a:tc>
                  <a:txBody>
                    <a:bodyPr/>
                    <a:lstStyle/>
                    <a:p>
                      <a:pPr marL="0" marR="0" lvl="0" indent="0" algn="ctr" rtl="0">
                        <a:lnSpc>
                          <a:spcPct val="107000"/>
                        </a:lnSpc>
                        <a:spcBef>
                          <a:spcPts val="0"/>
                        </a:spcBef>
                        <a:spcAft>
                          <a:spcPts val="0"/>
                        </a:spcAft>
                        <a:buNone/>
                      </a:pPr>
                      <a:r>
                        <a:rPr lang="pt-BR" sz="1600" b="1" u="none" strike="noStrike" cap="none" dirty="0">
                          <a:latin typeface="Calibri"/>
                          <a:ea typeface="Calibri"/>
                          <a:cs typeface="Calibri"/>
                          <a:sym typeface="Calibri"/>
                        </a:rPr>
                        <a:t>CURSO/AÇÕES</a:t>
                      </a:r>
                      <a:endParaRPr sz="1600" b="1" u="none" strike="noStrike" cap="none" dirty="0">
                        <a:latin typeface="Calibri"/>
                        <a:ea typeface="Calibri"/>
                        <a:cs typeface="Calibri"/>
                        <a:sym typeface="Calibri"/>
                      </a:endParaRPr>
                    </a:p>
                  </a:txBody>
                  <a:tcPr marL="68569" marR="68569" marT="9534" marB="0" anchor="ctr">
                    <a:solidFill>
                      <a:schemeClr val="bg1"/>
                    </a:solidFill>
                  </a:tcPr>
                </a:tc>
                <a:tc gridSpan="2">
                  <a:txBody>
                    <a:bodyPr/>
                    <a:lstStyle/>
                    <a:p>
                      <a:pPr marL="0" marR="0" lvl="0" indent="0" algn="ctr" rtl="0">
                        <a:lnSpc>
                          <a:spcPct val="107000"/>
                        </a:lnSpc>
                        <a:spcBef>
                          <a:spcPts val="0"/>
                        </a:spcBef>
                        <a:spcAft>
                          <a:spcPts val="0"/>
                        </a:spcAft>
                        <a:buNone/>
                      </a:pPr>
                      <a:r>
                        <a:rPr lang="pt-BR" sz="1600" b="1" u="none" strike="noStrike" cap="none" dirty="0">
                          <a:latin typeface="Calibri"/>
                          <a:ea typeface="Calibri"/>
                          <a:cs typeface="Calibri"/>
                          <a:sym typeface="Calibri"/>
                        </a:rPr>
                        <a:t>PÚBLICO-ALVO</a:t>
                      </a:r>
                      <a:endParaRPr sz="1600" b="1" u="none" strike="noStrike" cap="none" dirty="0">
                        <a:latin typeface="Calibri"/>
                        <a:ea typeface="Calibri"/>
                        <a:cs typeface="Calibri"/>
                        <a:sym typeface="Calibri"/>
                      </a:endParaRPr>
                    </a:p>
                  </a:txBody>
                  <a:tcPr marL="68569" marR="68569" marT="9534" marB="0" anchor="ctr">
                    <a:solidFill>
                      <a:schemeClr val="bg1"/>
                    </a:solidFill>
                  </a:tcPr>
                </a:tc>
                <a:tc hMerge="1">
                  <a:txBody>
                    <a:bodyPr/>
                    <a:lstStyle/>
                    <a:p>
                      <a:endParaRPr lang="pt-BR"/>
                    </a:p>
                  </a:txBody>
                  <a:tcPr/>
                </a:tc>
                <a:extLst>
                  <a:ext uri="{0D108BD9-81ED-4DB2-BD59-A6C34878D82A}">
                    <a16:rowId xmlns:a16="http://schemas.microsoft.com/office/drawing/2014/main" val="10000"/>
                  </a:ext>
                </a:extLst>
              </a:tr>
              <a:tr h="266499">
                <a:tc>
                  <a:txBody>
                    <a:bodyPr/>
                    <a:lstStyle/>
                    <a:p>
                      <a:pPr marL="0" marR="0" lvl="0" indent="0" algn="l" rtl="0">
                        <a:lnSpc>
                          <a:spcPct val="107000"/>
                        </a:lnSpc>
                        <a:spcBef>
                          <a:spcPts val="0"/>
                        </a:spcBef>
                        <a:spcAft>
                          <a:spcPts val="0"/>
                        </a:spcAft>
                        <a:buNone/>
                      </a:pPr>
                      <a:r>
                        <a:rPr lang="pt-BR" sz="1400" u="none" strike="noStrike" cap="none" dirty="0">
                          <a:latin typeface="Calibri"/>
                          <a:ea typeface="Calibri"/>
                          <a:cs typeface="Calibri"/>
                          <a:sym typeface="Calibri"/>
                        </a:rPr>
                        <a:t>Estruturação Projetos Audiovisuais</a:t>
                      </a:r>
                      <a:endParaRPr sz="1400" u="none" strike="noStrike" cap="none" dirty="0">
                        <a:latin typeface="Calibri"/>
                        <a:ea typeface="Calibri"/>
                        <a:cs typeface="Calibri"/>
                        <a:sym typeface="Calibri"/>
                      </a:endParaRPr>
                    </a:p>
                  </a:txBody>
                  <a:tcPr marL="68569" marR="68569" marT="9534" marB="0" anchor="ctr">
                    <a:solidFill>
                      <a:schemeClr val="bg1"/>
                    </a:solidFill>
                  </a:tcPr>
                </a:tc>
                <a:tc>
                  <a:txBody>
                    <a:bodyPr/>
                    <a:lstStyle/>
                    <a:p>
                      <a:pPr marL="0" marR="0" lvl="0" indent="0" algn="l" rtl="0">
                        <a:lnSpc>
                          <a:spcPct val="107000"/>
                        </a:lnSpc>
                        <a:spcBef>
                          <a:spcPts val="0"/>
                        </a:spcBef>
                        <a:spcAft>
                          <a:spcPts val="0"/>
                        </a:spcAft>
                        <a:buNone/>
                      </a:pPr>
                      <a:r>
                        <a:rPr lang="pt-BR" sz="1400" u="none" strike="noStrike" cap="none" dirty="0">
                          <a:latin typeface="Calibri"/>
                          <a:ea typeface="Calibri"/>
                          <a:cs typeface="Calibri"/>
                          <a:sym typeface="Calibri"/>
                        </a:rPr>
                        <a:t>Geral, com foco nos projetos in</a:t>
                      </a:r>
                      <a:r>
                        <a:rPr lang="pt-BR" sz="1400" dirty="0">
                          <a:latin typeface="Calibri"/>
                          <a:ea typeface="Calibri"/>
                          <a:cs typeface="Calibri"/>
                          <a:sym typeface="Calibri"/>
                        </a:rPr>
                        <a:t>scritos</a:t>
                      </a:r>
                      <a:endParaRPr sz="1400" b="1" u="none" strike="noStrike" cap="none" dirty="0">
                        <a:latin typeface="Calibri"/>
                        <a:ea typeface="Calibri"/>
                        <a:cs typeface="Calibri"/>
                        <a:sym typeface="Calibri"/>
                      </a:endParaRPr>
                    </a:p>
                  </a:txBody>
                  <a:tcPr marL="68569" marR="68569" marT="9534" marB="0" anchor="ctr">
                    <a:lnR w="12700" cap="flat" cmpd="sng" algn="ctr">
                      <a:noFill/>
                      <a:prstDash val="solid"/>
                      <a:round/>
                      <a:headEnd type="none" w="med" len="med"/>
                      <a:tailEnd type="none" w="med" len="med"/>
                    </a:lnR>
                    <a:solidFill>
                      <a:schemeClr val="bg1"/>
                    </a:solidFill>
                  </a:tcPr>
                </a:tc>
                <a:tc>
                  <a:txBody>
                    <a:bodyPr/>
                    <a:lstStyle/>
                    <a:p>
                      <a:pPr marL="0" marR="0" lvl="0" indent="0" algn="l" rtl="0">
                        <a:lnSpc>
                          <a:spcPct val="107000"/>
                        </a:lnSpc>
                        <a:spcBef>
                          <a:spcPts val="0"/>
                        </a:spcBef>
                        <a:spcAft>
                          <a:spcPts val="0"/>
                        </a:spcAft>
                        <a:buNone/>
                      </a:pPr>
                      <a:r>
                        <a:rPr lang="pt-BR" sz="1400" b="1" u="none" strike="noStrike" cap="none" dirty="0">
                          <a:latin typeface="+mn-lt"/>
                          <a:ea typeface="Calibri"/>
                          <a:cs typeface="Calibri"/>
                          <a:sym typeface="Calibri"/>
                        </a:rPr>
                        <a:t>R$ 5.000,00</a:t>
                      </a:r>
                      <a:endParaRPr sz="1400" b="1" u="none" strike="noStrike" cap="none" dirty="0">
                        <a:latin typeface="Calibri"/>
                        <a:ea typeface="Calibri"/>
                        <a:cs typeface="Calibri"/>
                        <a:sym typeface="Calibri"/>
                      </a:endParaRPr>
                    </a:p>
                  </a:txBody>
                  <a:tcPr marL="68569" marR="68569" marT="9534" marB="0" anchor="ctr">
                    <a:lnL w="12700" cap="flat" cmpd="sng" algn="ctr">
                      <a:noFill/>
                      <a:prstDash val="solid"/>
                      <a:round/>
                      <a:headEnd type="none" w="med" len="med"/>
                      <a:tailEnd type="none" w="med" len="med"/>
                    </a:lnL>
                    <a:solidFill>
                      <a:schemeClr val="bg1"/>
                    </a:solidFill>
                  </a:tcPr>
                </a:tc>
                <a:extLst>
                  <a:ext uri="{0D108BD9-81ED-4DB2-BD59-A6C34878D82A}">
                    <a16:rowId xmlns:a16="http://schemas.microsoft.com/office/drawing/2014/main" val="10001"/>
                  </a:ext>
                </a:extLst>
              </a:tr>
              <a:tr h="266499">
                <a:tc>
                  <a:txBody>
                    <a:bodyPr/>
                    <a:lstStyle/>
                    <a:p>
                      <a:pPr marL="0" marR="0" lvl="0" indent="0" algn="l" rtl="0">
                        <a:lnSpc>
                          <a:spcPct val="107000"/>
                        </a:lnSpc>
                        <a:spcBef>
                          <a:spcPts val="0"/>
                        </a:spcBef>
                        <a:spcAft>
                          <a:spcPts val="0"/>
                        </a:spcAft>
                        <a:buNone/>
                      </a:pPr>
                      <a:r>
                        <a:rPr lang="pt-BR" sz="1400" u="none" strike="noStrike" cap="none" dirty="0">
                          <a:latin typeface="Calibri"/>
                          <a:ea typeface="Calibri"/>
                          <a:cs typeface="Calibri"/>
                          <a:sym typeface="Calibri"/>
                        </a:rPr>
                        <a:t>Gestão Financeira | Fiscal de Projetos</a:t>
                      </a:r>
                      <a:endParaRPr sz="1400" u="none" strike="noStrike" cap="none" dirty="0">
                        <a:latin typeface="Calibri"/>
                        <a:ea typeface="Calibri"/>
                        <a:cs typeface="Calibri"/>
                        <a:sym typeface="Calibri"/>
                      </a:endParaRPr>
                    </a:p>
                  </a:txBody>
                  <a:tcPr marL="68569" marR="68569" marT="9534" marB="0" anchor="ctr">
                    <a:solidFill>
                      <a:schemeClr val="bg1"/>
                    </a:solidFill>
                  </a:tcPr>
                </a:tc>
                <a:tc>
                  <a:txBody>
                    <a:bodyPr/>
                    <a:lstStyle/>
                    <a:p>
                      <a:pPr marL="0" lvl="0" indent="0" algn="l" rtl="0">
                        <a:lnSpc>
                          <a:spcPct val="107000"/>
                        </a:lnSpc>
                        <a:spcBef>
                          <a:spcPts val="0"/>
                        </a:spcBef>
                        <a:spcAft>
                          <a:spcPts val="0"/>
                        </a:spcAft>
                        <a:buClr>
                          <a:schemeClr val="dk1"/>
                        </a:buClr>
                        <a:buFont typeface="Arial"/>
                        <a:buNone/>
                      </a:pPr>
                      <a:r>
                        <a:rPr lang="pt-BR" sz="1400" dirty="0">
                          <a:latin typeface="Calibri"/>
                          <a:ea typeface="Calibri"/>
                          <a:cs typeface="Calibri"/>
                          <a:sym typeface="Calibri"/>
                        </a:rPr>
                        <a:t>Geral, com foco nos projetos inscritos</a:t>
                      </a:r>
                      <a:endParaRPr sz="1400" b="1" u="none" strike="noStrike" cap="none" dirty="0">
                        <a:latin typeface="Calibri"/>
                        <a:ea typeface="Calibri"/>
                        <a:cs typeface="Calibri"/>
                        <a:sym typeface="Calibri"/>
                      </a:endParaRPr>
                    </a:p>
                  </a:txBody>
                  <a:tcPr marL="68569" marR="68569" marT="9534" marB="0" anchor="ctr">
                    <a:lnR w="12700" cap="flat" cmpd="sng" algn="ctr">
                      <a:noFill/>
                      <a:prstDash val="solid"/>
                      <a:round/>
                      <a:headEnd type="none" w="med" len="med"/>
                      <a:tailEnd type="none" w="med" len="med"/>
                    </a:lnR>
                    <a:solidFill>
                      <a:schemeClr val="bg1"/>
                    </a:solidFill>
                  </a:tcPr>
                </a:tc>
                <a:tc>
                  <a:txBody>
                    <a:bodyPr/>
                    <a:lstStyle/>
                    <a:p>
                      <a:pPr marL="0" lvl="0" indent="0" algn="l" rtl="0">
                        <a:lnSpc>
                          <a:spcPct val="107000"/>
                        </a:lnSpc>
                        <a:spcBef>
                          <a:spcPts val="0"/>
                        </a:spcBef>
                        <a:spcAft>
                          <a:spcPts val="0"/>
                        </a:spcAft>
                        <a:buClr>
                          <a:schemeClr val="dk1"/>
                        </a:buClr>
                        <a:buFont typeface="Arial"/>
                        <a:buNone/>
                      </a:pPr>
                      <a:r>
                        <a:rPr lang="pt-BR" sz="1400" b="1" u="none" strike="noStrike" cap="none" dirty="0">
                          <a:latin typeface="+mn-lt"/>
                          <a:ea typeface="Calibri"/>
                          <a:cs typeface="Calibri"/>
                          <a:sym typeface="Calibri"/>
                        </a:rPr>
                        <a:t>R$ 5.000,00</a:t>
                      </a:r>
                      <a:endParaRPr sz="1400" b="1" u="none" strike="noStrike" cap="none" dirty="0">
                        <a:latin typeface="Calibri"/>
                        <a:ea typeface="Calibri"/>
                        <a:cs typeface="Calibri"/>
                        <a:sym typeface="Calibri"/>
                      </a:endParaRPr>
                    </a:p>
                  </a:txBody>
                  <a:tcPr marL="68569" marR="68569" marT="9534" marB="0" anchor="ctr">
                    <a:lnL w="12700" cap="flat" cmpd="sng" algn="ctr">
                      <a:noFill/>
                      <a:prstDash val="solid"/>
                      <a:round/>
                      <a:headEnd type="none" w="med" len="med"/>
                      <a:tailEnd type="none" w="med" len="med"/>
                    </a:lnL>
                    <a:solidFill>
                      <a:schemeClr val="bg1"/>
                    </a:solidFill>
                  </a:tcPr>
                </a:tc>
                <a:extLst>
                  <a:ext uri="{0D108BD9-81ED-4DB2-BD59-A6C34878D82A}">
                    <a16:rowId xmlns:a16="http://schemas.microsoft.com/office/drawing/2014/main" val="10002"/>
                  </a:ext>
                </a:extLst>
              </a:tr>
              <a:tr h="266499">
                <a:tc>
                  <a:txBody>
                    <a:bodyPr/>
                    <a:lstStyle/>
                    <a:p>
                      <a:pPr marL="0" marR="0" lvl="0" indent="0" algn="l" rtl="0">
                        <a:lnSpc>
                          <a:spcPct val="107000"/>
                        </a:lnSpc>
                        <a:spcBef>
                          <a:spcPts val="0"/>
                        </a:spcBef>
                        <a:spcAft>
                          <a:spcPts val="0"/>
                        </a:spcAft>
                        <a:buNone/>
                      </a:pPr>
                      <a:r>
                        <a:rPr lang="pt-BR" sz="1400" u="none" strike="noStrike" cap="none" dirty="0">
                          <a:latin typeface="Calibri"/>
                          <a:ea typeface="Calibri"/>
                          <a:cs typeface="Calibri"/>
                          <a:sym typeface="Calibri"/>
                        </a:rPr>
                        <a:t>Assessoria Jurídica para Projetos</a:t>
                      </a:r>
                      <a:endParaRPr sz="1400" u="none" strike="noStrike" cap="none" dirty="0">
                        <a:latin typeface="Calibri"/>
                        <a:ea typeface="Calibri"/>
                        <a:cs typeface="Calibri"/>
                        <a:sym typeface="Calibri"/>
                      </a:endParaRPr>
                    </a:p>
                  </a:txBody>
                  <a:tcPr marL="68569" marR="68569" marT="9534" marB="0" anchor="ctr">
                    <a:solidFill>
                      <a:schemeClr val="bg1"/>
                    </a:solidFill>
                  </a:tcPr>
                </a:tc>
                <a:tc>
                  <a:txBody>
                    <a:bodyPr/>
                    <a:lstStyle/>
                    <a:p>
                      <a:pPr marL="0" lvl="0" indent="0" algn="l" rtl="0">
                        <a:lnSpc>
                          <a:spcPct val="107000"/>
                        </a:lnSpc>
                        <a:spcBef>
                          <a:spcPts val="0"/>
                        </a:spcBef>
                        <a:spcAft>
                          <a:spcPts val="0"/>
                        </a:spcAft>
                        <a:buClr>
                          <a:schemeClr val="dk1"/>
                        </a:buClr>
                        <a:buFont typeface="Arial"/>
                        <a:buNone/>
                      </a:pPr>
                      <a:r>
                        <a:rPr lang="pt-BR" sz="1400" dirty="0">
                          <a:latin typeface="Calibri"/>
                          <a:ea typeface="Calibri"/>
                          <a:cs typeface="Calibri"/>
                          <a:sym typeface="Calibri"/>
                        </a:rPr>
                        <a:t>Geral, com foco nos projetos inscritos</a:t>
                      </a:r>
                      <a:endParaRPr sz="1400" b="1" u="none" strike="noStrike" cap="none" dirty="0">
                        <a:latin typeface="Calibri"/>
                        <a:ea typeface="Calibri"/>
                        <a:cs typeface="Calibri"/>
                        <a:sym typeface="Calibri"/>
                      </a:endParaRPr>
                    </a:p>
                  </a:txBody>
                  <a:tcPr marL="68569" marR="68569" marT="9534" marB="0" anchor="ctr">
                    <a:lnR w="12700" cap="flat" cmpd="sng" algn="ctr">
                      <a:noFill/>
                      <a:prstDash val="solid"/>
                      <a:round/>
                      <a:headEnd type="none" w="med" len="med"/>
                      <a:tailEnd type="none" w="med" len="med"/>
                    </a:lnR>
                    <a:solidFill>
                      <a:schemeClr val="bg1"/>
                    </a:solidFill>
                  </a:tcPr>
                </a:tc>
                <a:tc>
                  <a:txBody>
                    <a:bodyPr/>
                    <a:lstStyle/>
                    <a:p>
                      <a:pPr marL="0" lvl="0" indent="0" algn="l" rtl="0">
                        <a:lnSpc>
                          <a:spcPct val="107000"/>
                        </a:lnSpc>
                        <a:spcBef>
                          <a:spcPts val="0"/>
                        </a:spcBef>
                        <a:spcAft>
                          <a:spcPts val="0"/>
                        </a:spcAft>
                        <a:buClr>
                          <a:schemeClr val="dk1"/>
                        </a:buClr>
                        <a:buFont typeface="Arial"/>
                        <a:buNone/>
                      </a:pPr>
                      <a:r>
                        <a:rPr lang="pt-BR" sz="1400" b="1" u="none" strike="noStrike" cap="none" dirty="0">
                          <a:latin typeface="+mn-lt"/>
                          <a:ea typeface="Calibri"/>
                          <a:cs typeface="Calibri"/>
                          <a:sym typeface="Calibri"/>
                        </a:rPr>
                        <a:t>R$ 9.000,00</a:t>
                      </a:r>
                      <a:endParaRPr sz="1400" b="1" u="none" strike="noStrike" cap="none" dirty="0">
                        <a:latin typeface="Calibri"/>
                        <a:ea typeface="Calibri"/>
                        <a:cs typeface="Calibri"/>
                        <a:sym typeface="Calibri"/>
                      </a:endParaRPr>
                    </a:p>
                  </a:txBody>
                  <a:tcPr marL="68569" marR="68569" marT="9534" marB="0" anchor="ctr">
                    <a:lnL w="12700" cap="flat" cmpd="sng" algn="ctr">
                      <a:noFill/>
                      <a:prstDash val="solid"/>
                      <a:round/>
                      <a:headEnd type="none" w="med" len="med"/>
                      <a:tailEnd type="none" w="med" len="med"/>
                    </a:lnL>
                    <a:solidFill>
                      <a:schemeClr val="bg1"/>
                    </a:solidFill>
                  </a:tcPr>
                </a:tc>
                <a:extLst>
                  <a:ext uri="{0D108BD9-81ED-4DB2-BD59-A6C34878D82A}">
                    <a16:rowId xmlns:a16="http://schemas.microsoft.com/office/drawing/2014/main" val="10003"/>
                  </a:ext>
                </a:extLst>
              </a:tr>
              <a:tr h="266499">
                <a:tc>
                  <a:txBody>
                    <a:bodyPr/>
                    <a:lstStyle/>
                    <a:p>
                      <a:pPr marL="0" marR="0" lvl="0" indent="0" algn="l" rtl="0">
                        <a:lnSpc>
                          <a:spcPct val="107000"/>
                        </a:lnSpc>
                        <a:spcBef>
                          <a:spcPts val="0"/>
                        </a:spcBef>
                        <a:spcAft>
                          <a:spcPts val="0"/>
                        </a:spcAft>
                        <a:buNone/>
                      </a:pPr>
                      <a:r>
                        <a:rPr lang="pt-BR" sz="1400" u="none" strike="noStrike" cap="none" dirty="0">
                          <a:latin typeface="Calibri"/>
                          <a:ea typeface="Calibri"/>
                          <a:cs typeface="Calibri"/>
                          <a:sym typeface="Calibri"/>
                        </a:rPr>
                        <a:t>Legislação, Financiamento e Gestão Audiovisual</a:t>
                      </a:r>
                      <a:endParaRPr sz="1400" u="none" strike="noStrike" cap="none" dirty="0">
                        <a:latin typeface="Calibri"/>
                        <a:ea typeface="Calibri"/>
                        <a:cs typeface="Calibri"/>
                        <a:sym typeface="Calibri"/>
                      </a:endParaRPr>
                    </a:p>
                  </a:txBody>
                  <a:tcPr marL="68569" marR="68569" marT="9534" marB="0" anchor="ctr">
                    <a:solidFill>
                      <a:schemeClr val="bg1"/>
                    </a:solidFill>
                  </a:tcPr>
                </a:tc>
                <a:tc>
                  <a:txBody>
                    <a:bodyPr/>
                    <a:lstStyle/>
                    <a:p>
                      <a:pPr marL="0" marR="0" lvl="0" indent="0" algn="l" rtl="0">
                        <a:lnSpc>
                          <a:spcPct val="107000"/>
                        </a:lnSpc>
                        <a:spcBef>
                          <a:spcPts val="0"/>
                        </a:spcBef>
                        <a:spcAft>
                          <a:spcPts val="0"/>
                        </a:spcAft>
                        <a:buNone/>
                      </a:pPr>
                      <a:r>
                        <a:rPr lang="pt-BR" sz="1400" u="none" strike="noStrike" cap="none" dirty="0">
                          <a:latin typeface="Calibri"/>
                          <a:ea typeface="Calibri"/>
                          <a:cs typeface="Calibri"/>
                          <a:sym typeface="Calibri"/>
                        </a:rPr>
                        <a:t>Servidores</a:t>
                      </a:r>
                      <a:r>
                        <a:rPr lang="pt-BR" sz="1400" dirty="0">
                          <a:latin typeface="Calibri"/>
                          <a:ea typeface="Calibri"/>
                          <a:cs typeface="Calibri"/>
                          <a:sym typeface="Calibri"/>
                        </a:rPr>
                        <a:t>, </a:t>
                      </a:r>
                      <a:r>
                        <a:rPr lang="pt-BR" sz="1400" u="none" strike="noStrike" cap="none" dirty="0">
                          <a:latin typeface="Calibri"/>
                          <a:ea typeface="Calibri"/>
                          <a:cs typeface="Calibri"/>
                          <a:sym typeface="Calibri"/>
                        </a:rPr>
                        <a:t>Gestores e Projetos incubados</a:t>
                      </a:r>
                      <a:endParaRPr sz="1400" b="1" u="none" strike="noStrike" cap="none" dirty="0">
                        <a:latin typeface="Calibri"/>
                        <a:ea typeface="Calibri"/>
                        <a:cs typeface="Calibri"/>
                        <a:sym typeface="Calibri"/>
                      </a:endParaRPr>
                    </a:p>
                  </a:txBody>
                  <a:tcPr marL="68569" marR="68569" marT="9534" marB="0" anchor="ctr">
                    <a:lnR w="12700" cap="flat" cmpd="sng" algn="ctr">
                      <a:noFill/>
                      <a:prstDash val="solid"/>
                      <a:round/>
                      <a:headEnd type="none" w="med" len="med"/>
                      <a:tailEnd type="none" w="med" len="med"/>
                    </a:lnR>
                    <a:solidFill>
                      <a:schemeClr val="bg1"/>
                    </a:solidFill>
                  </a:tcPr>
                </a:tc>
                <a:tc>
                  <a:txBody>
                    <a:bodyPr/>
                    <a:lstStyle/>
                    <a:p>
                      <a:pPr marL="0" marR="0" lvl="0" indent="0" algn="l" rtl="0">
                        <a:lnSpc>
                          <a:spcPct val="107000"/>
                        </a:lnSpc>
                        <a:spcBef>
                          <a:spcPts val="0"/>
                        </a:spcBef>
                        <a:spcAft>
                          <a:spcPts val="0"/>
                        </a:spcAft>
                        <a:buNone/>
                      </a:pPr>
                      <a:r>
                        <a:rPr lang="pt-BR" sz="1400" b="1" u="none" strike="noStrike" cap="none" dirty="0">
                          <a:latin typeface="+mn-lt"/>
                          <a:ea typeface="Calibri"/>
                          <a:cs typeface="Calibri"/>
                          <a:sym typeface="Calibri"/>
                        </a:rPr>
                        <a:t>R$ 9.000,00</a:t>
                      </a:r>
                      <a:endParaRPr sz="1400" b="1" u="none" strike="noStrike" cap="none" dirty="0">
                        <a:latin typeface="Calibri"/>
                        <a:ea typeface="Calibri"/>
                        <a:cs typeface="Calibri"/>
                        <a:sym typeface="Calibri"/>
                      </a:endParaRPr>
                    </a:p>
                  </a:txBody>
                  <a:tcPr marL="68569" marR="68569" marT="9534" marB="0" anchor="ctr">
                    <a:lnL w="12700" cap="flat" cmpd="sng" algn="ctr">
                      <a:noFill/>
                      <a:prstDash val="solid"/>
                      <a:round/>
                      <a:headEnd type="none" w="med" len="med"/>
                      <a:tailEnd type="none" w="med" len="med"/>
                    </a:lnL>
                    <a:solidFill>
                      <a:schemeClr val="bg1"/>
                    </a:solidFill>
                  </a:tcPr>
                </a:tc>
                <a:extLst>
                  <a:ext uri="{0D108BD9-81ED-4DB2-BD59-A6C34878D82A}">
                    <a16:rowId xmlns:a16="http://schemas.microsoft.com/office/drawing/2014/main" val="10004"/>
                  </a:ext>
                </a:extLst>
              </a:tr>
              <a:tr h="266499">
                <a:tc>
                  <a:txBody>
                    <a:bodyPr/>
                    <a:lstStyle/>
                    <a:p>
                      <a:pPr marL="0" marR="0" lvl="0" indent="0" algn="l" rtl="0">
                        <a:lnSpc>
                          <a:spcPct val="107000"/>
                        </a:lnSpc>
                        <a:spcBef>
                          <a:spcPts val="0"/>
                        </a:spcBef>
                        <a:spcAft>
                          <a:spcPts val="0"/>
                        </a:spcAft>
                        <a:buNone/>
                      </a:pPr>
                      <a:r>
                        <a:rPr lang="pt-BR" sz="1400" u="none" strike="noStrike" cap="none" dirty="0">
                          <a:latin typeface="Calibri"/>
                          <a:ea typeface="Calibri"/>
                          <a:cs typeface="Calibri"/>
                          <a:sym typeface="Calibri"/>
                        </a:rPr>
                        <a:t>Programa Qualificação de Jovens Produtores</a:t>
                      </a:r>
                      <a:endParaRPr sz="1400" u="none" strike="noStrike" cap="none" dirty="0">
                        <a:latin typeface="Calibri"/>
                        <a:ea typeface="Calibri"/>
                        <a:cs typeface="Calibri"/>
                        <a:sym typeface="Calibri"/>
                      </a:endParaRPr>
                    </a:p>
                  </a:txBody>
                  <a:tcPr marL="68569" marR="68569" marT="9534" marB="0" anchor="ctr">
                    <a:solidFill>
                      <a:schemeClr val="bg1"/>
                    </a:solidFill>
                  </a:tcPr>
                </a:tc>
                <a:tc>
                  <a:txBody>
                    <a:bodyPr/>
                    <a:lstStyle/>
                    <a:p>
                      <a:pPr marL="0" marR="0" lvl="0" indent="0" algn="l" rtl="0">
                        <a:lnSpc>
                          <a:spcPct val="107000"/>
                        </a:lnSpc>
                        <a:spcBef>
                          <a:spcPts val="0"/>
                        </a:spcBef>
                        <a:spcAft>
                          <a:spcPts val="0"/>
                        </a:spcAft>
                        <a:buNone/>
                      </a:pPr>
                      <a:r>
                        <a:rPr lang="pt-BR" sz="1400" b="0" u="none" strike="noStrike" cap="none" dirty="0">
                          <a:latin typeface="Calibri"/>
                          <a:ea typeface="Calibri"/>
                          <a:cs typeface="Calibri"/>
                          <a:sym typeface="Calibri"/>
                        </a:rPr>
                        <a:t>Alunos e ex-alunos do CAV (2 jovens)</a:t>
                      </a:r>
                      <a:endParaRPr sz="1400" b="1" u="none" strike="noStrike" cap="none" dirty="0">
                        <a:latin typeface="Calibri"/>
                        <a:ea typeface="Calibri"/>
                        <a:cs typeface="Calibri"/>
                        <a:sym typeface="Calibri"/>
                      </a:endParaRPr>
                    </a:p>
                  </a:txBody>
                  <a:tcPr marL="68569" marR="68569" marT="9534" marB="0" anchor="ctr">
                    <a:lnR w="12700" cap="flat" cmpd="sng" algn="ctr">
                      <a:noFill/>
                      <a:prstDash val="solid"/>
                      <a:round/>
                      <a:headEnd type="none" w="med" len="med"/>
                      <a:tailEnd type="none" w="med" len="med"/>
                    </a:lnR>
                    <a:solidFill>
                      <a:schemeClr val="bg1"/>
                    </a:solidFill>
                  </a:tcPr>
                </a:tc>
                <a:tc>
                  <a:txBody>
                    <a:bodyPr/>
                    <a:lstStyle/>
                    <a:p>
                      <a:pPr marL="0" marR="0" lvl="0" indent="0" algn="l" rtl="0">
                        <a:lnSpc>
                          <a:spcPct val="107000"/>
                        </a:lnSpc>
                        <a:spcBef>
                          <a:spcPts val="0"/>
                        </a:spcBef>
                        <a:spcAft>
                          <a:spcPts val="0"/>
                        </a:spcAft>
                        <a:buNone/>
                      </a:pPr>
                      <a:r>
                        <a:rPr lang="pt-BR" sz="1400" b="1" u="none" strike="noStrike" cap="none" dirty="0">
                          <a:latin typeface="+mn-lt"/>
                          <a:ea typeface="Calibri"/>
                          <a:cs typeface="Calibri"/>
                          <a:sym typeface="Calibri"/>
                        </a:rPr>
                        <a:t>R$ 24.000,00</a:t>
                      </a:r>
                      <a:endParaRPr sz="1400" b="1" u="none" strike="noStrike" cap="none" dirty="0">
                        <a:latin typeface="Calibri"/>
                        <a:ea typeface="Calibri"/>
                        <a:cs typeface="Calibri"/>
                        <a:sym typeface="Calibri"/>
                      </a:endParaRPr>
                    </a:p>
                  </a:txBody>
                  <a:tcPr marL="68569" marR="68569" marT="9534" marB="0" anchor="ctr">
                    <a:lnL w="12700" cap="flat" cmpd="sng" algn="ctr">
                      <a:noFill/>
                      <a:prstDash val="solid"/>
                      <a:round/>
                      <a:headEnd type="none" w="med" len="med"/>
                      <a:tailEnd type="none" w="med" len="med"/>
                    </a:lnL>
                    <a:solidFill>
                      <a:schemeClr val="bg1"/>
                    </a:solidFill>
                  </a:tcPr>
                </a:tc>
                <a:extLst>
                  <a:ext uri="{0D108BD9-81ED-4DB2-BD59-A6C34878D82A}">
                    <a16:rowId xmlns:a16="http://schemas.microsoft.com/office/drawing/2014/main" val="10005"/>
                  </a:ext>
                </a:extLst>
              </a:tr>
            </a:tbl>
          </a:graphicData>
        </a:graphic>
      </p:graphicFrame>
      <p:sp>
        <p:nvSpPr>
          <p:cNvPr id="22557" name="Google Shape;227;p20">
            <a:extLst>
              <a:ext uri="{FF2B5EF4-FFF2-40B4-BE49-F238E27FC236}">
                <a16:creationId xmlns:a16="http://schemas.microsoft.com/office/drawing/2014/main" id="{FC02A257-23E5-70AD-DB17-FBD27AF54C08}"/>
              </a:ext>
            </a:extLst>
          </p:cNvPr>
          <p:cNvSpPr txBox="1">
            <a:spLocks noChangeArrowheads="1"/>
          </p:cNvSpPr>
          <p:nvPr/>
        </p:nvSpPr>
        <p:spPr bwMode="auto">
          <a:xfrm>
            <a:off x="264907" y="2902268"/>
            <a:ext cx="8614186" cy="4000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Formação e Manutenção de Cineclubes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III)  </a:t>
            </a:r>
            <a:endParaRPr lang="pt-BR" altLang="pt-BR" sz="20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graphicFrame>
        <p:nvGraphicFramePr>
          <p:cNvPr id="4" name="Google Shape;229;p20">
            <a:extLst>
              <a:ext uri="{FF2B5EF4-FFF2-40B4-BE49-F238E27FC236}">
                <a16:creationId xmlns:a16="http://schemas.microsoft.com/office/drawing/2014/main" id="{689F6A3F-4308-8FB9-03A2-3980A9C17CE8}"/>
              </a:ext>
            </a:extLst>
          </p:cNvPr>
          <p:cNvGraphicFramePr/>
          <p:nvPr>
            <p:extLst>
              <p:ext uri="{D42A27DB-BD31-4B8C-83A1-F6EECF244321}">
                <p14:modId xmlns:p14="http://schemas.microsoft.com/office/powerpoint/2010/main" val="3700620073"/>
              </p:ext>
            </p:extLst>
          </p:nvPr>
        </p:nvGraphicFramePr>
        <p:xfrm>
          <a:off x="264906" y="3387382"/>
          <a:ext cx="8614184" cy="542925"/>
        </p:xfrm>
        <a:graphic>
          <a:graphicData uri="http://schemas.openxmlformats.org/drawingml/2006/table">
            <a:tbl>
              <a:tblPr firstRow="1" firstCol="1" bandRow="1">
                <a:noFill/>
              </a:tblPr>
              <a:tblGrid>
                <a:gridCol w="3541899">
                  <a:extLst>
                    <a:ext uri="{9D8B030D-6E8A-4147-A177-3AD203B41FA5}">
                      <a16:colId xmlns:a16="http://schemas.microsoft.com/office/drawing/2014/main" val="20000"/>
                    </a:ext>
                  </a:extLst>
                </a:gridCol>
                <a:gridCol w="5072285">
                  <a:extLst>
                    <a:ext uri="{9D8B030D-6E8A-4147-A177-3AD203B41FA5}">
                      <a16:colId xmlns:a16="http://schemas.microsoft.com/office/drawing/2014/main" val="20001"/>
                    </a:ext>
                  </a:extLst>
                </a:gridCol>
              </a:tblGrid>
              <a:tr h="269956">
                <a:tc>
                  <a:txBody>
                    <a:bodyPr/>
                    <a:lstStyle/>
                    <a:p>
                      <a:pPr marL="0" marR="0" lvl="0" indent="0" algn="ctr" rtl="0">
                        <a:lnSpc>
                          <a:spcPct val="107000"/>
                        </a:lnSpc>
                        <a:spcBef>
                          <a:spcPts val="0"/>
                        </a:spcBef>
                        <a:spcAft>
                          <a:spcPts val="0"/>
                        </a:spcAft>
                        <a:buNone/>
                      </a:pPr>
                      <a:r>
                        <a:rPr lang="pt-BR" sz="1600" b="1" u="none" strike="noStrike" cap="none" dirty="0">
                          <a:latin typeface="Calibri"/>
                          <a:ea typeface="Calibri"/>
                          <a:cs typeface="Calibri"/>
                          <a:sym typeface="Calibri"/>
                        </a:rPr>
                        <a:t>CURSO/AÇÕES</a:t>
                      </a:r>
                      <a:endParaRPr sz="1600" b="1" u="none" strike="noStrike" cap="none" dirty="0">
                        <a:latin typeface="Calibri"/>
                        <a:ea typeface="Calibri"/>
                        <a:cs typeface="Calibri"/>
                        <a:sym typeface="Calibri"/>
                      </a:endParaRPr>
                    </a:p>
                  </a:txBody>
                  <a:tcPr marL="68569" marR="68569" marT="9527" marB="0" anchor="ctr">
                    <a:solidFill>
                      <a:schemeClr val="bg1"/>
                    </a:solidFill>
                  </a:tcPr>
                </a:tc>
                <a:tc>
                  <a:txBody>
                    <a:bodyPr/>
                    <a:lstStyle/>
                    <a:p>
                      <a:pPr marL="0" marR="0" lvl="0" indent="0" algn="ctr" rtl="0">
                        <a:lnSpc>
                          <a:spcPct val="107000"/>
                        </a:lnSpc>
                        <a:spcBef>
                          <a:spcPts val="0"/>
                        </a:spcBef>
                        <a:spcAft>
                          <a:spcPts val="0"/>
                        </a:spcAft>
                        <a:buNone/>
                      </a:pPr>
                      <a:r>
                        <a:rPr lang="pt-BR" sz="1600" b="1" u="none" strike="noStrike" cap="none" dirty="0">
                          <a:latin typeface="Calibri"/>
                          <a:ea typeface="Calibri"/>
                          <a:cs typeface="Calibri"/>
                          <a:sym typeface="Calibri"/>
                        </a:rPr>
                        <a:t>PÚBLICO-ALVO</a:t>
                      </a:r>
                      <a:endParaRPr sz="1600" b="1" u="none" strike="noStrike" cap="none" dirty="0">
                        <a:latin typeface="Calibri"/>
                        <a:ea typeface="Calibri"/>
                        <a:cs typeface="Calibri"/>
                        <a:sym typeface="Calibri"/>
                      </a:endParaRPr>
                    </a:p>
                  </a:txBody>
                  <a:tcPr marL="68569" marR="68569" marT="9527" marB="0" anchor="ctr">
                    <a:solidFill>
                      <a:schemeClr val="bg1"/>
                    </a:solidFill>
                  </a:tcPr>
                </a:tc>
                <a:extLst>
                  <a:ext uri="{0D108BD9-81ED-4DB2-BD59-A6C34878D82A}">
                    <a16:rowId xmlns:a16="http://schemas.microsoft.com/office/drawing/2014/main" val="10000"/>
                  </a:ext>
                </a:extLst>
              </a:tr>
              <a:tr h="272969">
                <a:tc>
                  <a:txBody>
                    <a:bodyPr/>
                    <a:lstStyle/>
                    <a:p>
                      <a:pPr marL="0" marR="0" lvl="0" indent="0" algn="l" rtl="0">
                        <a:lnSpc>
                          <a:spcPct val="107000"/>
                        </a:lnSpc>
                        <a:spcBef>
                          <a:spcPts val="0"/>
                        </a:spcBef>
                        <a:spcAft>
                          <a:spcPts val="0"/>
                        </a:spcAft>
                        <a:buNone/>
                      </a:pPr>
                      <a:r>
                        <a:rPr lang="pt-BR" sz="1400" u="none" strike="noStrike" cap="none" dirty="0">
                          <a:latin typeface="Calibri"/>
                          <a:ea typeface="Calibri"/>
                          <a:cs typeface="Calibri"/>
                          <a:sym typeface="Calibri"/>
                        </a:rPr>
                        <a:t>Programa de Formação e Apoio a Cineclubes</a:t>
                      </a:r>
                      <a:endParaRPr sz="1400" u="none" strike="noStrike" cap="none" dirty="0">
                        <a:latin typeface="Calibri"/>
                        <a:ea typeface="Calibri"/>
                        <a:cs typeface="Calibri"/>
                        <a:sym typeface="Calibri"/>
                      </a:endParaRPr>
                    </a:p>
                  </a:txBody>
                  <a:tcPr marL="68575" marR="68575" marT="0" marB="0" anchor="ctr">
                    <a:solidFill>
                      <a:schemeClr val="bg1"/>
                    </a:solidFill>
                  </a:tcPr>
                </a:tc>
                <a:tc>
                  <a:txBody>
                    <a:bodyPr/>
                    <a:lstStyle/>
                    <a:p>
                      <a:pPr marL="0" marR="0" lvl="0" indent="0" algn="l" rtl="0">
                        <a:lnSpc>
                          <a:spcPct val="107000"/>
                        </a:lnSpc>
                        <a:spcBef>
                          <a:spcPts val="0"/>
                        </a:spcBef>
                        <a:spcAft>
                          <a:spcPts val="0"/>
                        </a:spcAft>
                        <a:buNone/>
                      </a:pPr>
                      <a:r>
                        <a:rPr lang="pt-BR" sz="1400" b="0" u="none" strike="noStrike" cap="none" dirty="0">
                          <a:latin typeface="Calibri"/>
                          <a:ea typeface="Calibri"/>
                          <a:cs typeface="Calibri"/>
                          <a:sym typeface="Calibri"/>
                        </a:rPr>
                        <a:t>Grêmios estudantis e coletivos culturais                  </a:t>
                      </a:r>
                      <a:r>
                        <a:rPr lang="pt-BR" sz="1400" b="1" u="none" strike="noStrike" cap="none" dirty="0">
                          <a:latin typeface="Calibri"/>
                          <a:ea typeface="Calibri"/>
                          <a:cs typeface="Calibri"/>
                          <a:sym typeface="Calibri"/>
                        </a:rPr>
                        <a:t>R$ 30.000,00</a:t>
                      </a:r>
                      <a:endParaRPr sz="1400" b="1" u="none" strike="noStrike" cap="none" dirty="0">
                        <a:latin typeface="Calibri"/>
                        <a:ea typeface="Calibri"/>
                        <a:cs typeface="Calibri"/>
                        <a:sym typeface="Calibri"/>
                      </a:endParaRPr>
                    </a:p>
                  </a:txBody>
                  <a:tcPr marL="68575" marR="68575" marT="0" marB="0" anchor="ctr">
                    <a:solidFill>
                      <a:schemeClr val="bg1"/>
                    </a:solidFill>
                  </a:tcPr>
                </a:tc>
                <a:extLst>
                  <a:ext uri="{0D108BD9-81ED-4DB2-BD59-A6C34878D82A}">
                    <a16:rowId xmlns:a16="http://schemas.microsoft.com/office/drawing/2014/main" val="10001"/>
                  </a:ext>
                </a:extLst>
              </a:tr>
            </a:tbl>
          </a:graphicData>
        </a:graphic>
      </p:graphicFrame>
      <p:sp>
        <p:nvSpPr>
          <p:cNvPr id="2" name="Espaço Reservado para Número de Slide 1">
            <a:extLst>
              <a:ext uri="{FF2B5EF4-FFF2-40B4-BE49-F238E27FC236}">
                <a16:creationId xmlns:a16="http://schemas.microsoft.com/office/drawing/2014/main" id="{ECA39169-6E2E-0D15-43A8-C5EC512BC4DB}"/>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17</a:t>
            </a:fld>
            <a:endParaRPr lang="pt-BR" altLang="pt-BR" sz="900" dirty="0">
              <a:solidFill>
                <a:srgbClr val="898989"/>
              </a:solidFill>
              <a:latin typeface="Arial" panose="020B0604020202020204" pitchFamily="34" charset="0"/>
            </a:endParaRPr>
          </a:p>
        </p:txBody>
      </p:sp>
      <p:grpSp>
        <p:nvGrpSpPr>
          <p:cNvPr id="3" name="Agrupar 2">
            <a:extLst>
              <a:ext uri="{FF2B5EF4-FFF2-40B4-BE49-F238E27FC236}">
                <a16:creationId xmlns:a16="http://schemas.microsoft.com/office/drawing/2014/main" id="{031CECE4-9A2F-FB1A-6EA0-F3DE1CC59E04}"/>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ED7AC82C-761C-D2BB-2080-178EB25B7694}"/>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4FF7C90B-D24C-B951-F98F-27ECA5ADF5FF}"/>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5DE92436-792C-9363-BF46-9137FF5467CB}"/>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8" name="Google Shape;225;p20">
            <a:extLst>
              <a:ext uri="{FF2B5EF4-FFF2-40B4-BE49-F238E27FC236}">
                <a16:creationId xmlns:a16="http://schemas.microsoft.com/office/drawing/2014/main" id="{7E283F5B-5EFC-F9D5-87FD-A4E938214A2E}"/>
              </a:ext>
            </a:extLst>
          </p:cNvPr>
          <p:cNvSpPr txBox="1">
            <a:spLocks noChangeArrowheads="1"/>
          </p:cNvSpPr>
          <p:nvPr/>
        </p:nvSpPr>
        <p:spPr bwMode="auto">
          <a:xfrm>
            <a:off x="264907" y="-1587"/>
            <a:ext cx="8674941"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Tree>
    <p:extLst>
      <p:ext uri="{BB962C8B-B14F-4D97-AF65-F5344CB8AC3E}">
        <p14:creationId xmlns:p14="http://schemas.microsoft.com/office/powerpoint/2010/main" val="21726553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86" name="Google Shape;218;p19">
            <a:extLst>
              <a:ext uri="{FF2B5EF4-FFF2-40B4-BE49-F238E27FC236}">
                <a16:creationId xmlns:a16="http://schemas.microsoft.com/office/drawing/2014/main" id="{C38C9E81-831D-D396-C147-D1D9681AAD6C}"/>
              </a:ext>
            </a:extLst>
          </p:cNvPr>
          <p:cNvSpPr txBox="1">
            <a:spLocks noChangeArrowheads="1"/>
          </p:cNvSpPr>
          <p:nvPr/>
        </p:nvSpPr>
        <p:spPr bwMode="auto">
          <a:xfrm>
            <a:off x="266064" y="710284"/>
            <a:ext cx="8598853" cy="707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 Edital de Chamamento para  </a:t>
            </a:r>
          </a:p>
          <a:p>
            <a:pPr algn="ctr" eaLnBrk="1" hangingPunct="1">
              <a:lnSpc>
                <a:spcPct val="100000"/>
              </a:lnSpc>
              <a:spcBef>
                <a:spcPct val="0"/>
              </a:spcBef>
              <a:buClr>
                <a:srgbClr val="000000"/>
              </a:buClr>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Incubação de Empresas / </a:t>
            </a:r>
            <a:r>
              <a:rPr lang="pt-BR" altLang="pt-BR" sz="2000" b="1" i="1" dirty="0">
                <a:solidFill>
                  <a:srgbClr val="000000"/>
                </a:solidFill>
                <a:ea typeface="Arial" panose="020B0604020202020204" pitchFamily="34" charset="0"/>
                <a:cs typeface="Calibri" panose="020F0502020204030204" pitchFamily="34" charset="0"/>
                <a:sym typeface="Calibri" panose="020F0502020204030204" pitchFamily="34" charset="0"/>
              </a:rPr>
              <a:t>Startups</a:t>
            </a: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 Audiovisuais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III)</a:t>
            </a:r>
            <a:endParaRPr lang="pt-BR" altLang="pt-BR" sz="20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graphicFrame>
        <p:nvGraphicFramePr>
          <p:cNvPr id="219" name="Google Shape;219;p19">
            <a:extLst>
              <a:ext uri="{FF2B5EF4-FFF2-40B4-BE49-F238E27FC236}">
                <a16:creationId xmlns:a16="http://schemas.microsoft.com/office/drawing/2014/main" id="{37C3B317-1FE4-F11D-04C0-1BFECF56E859}"/>
              </a:ext>
            </a:extLst>
          </p:cNvPr>
          <p:cNvGraphicFramePr/>
          <p:nvPr>
            <p:extLst>
              <p:ext uri="{D42A27DB-BD31-4B8C-83A1-F6EECF244321}">
                <p14:modId xmlns:p14="http://schemas.microsoft.com/office/powerpoint/2010/main" val="495806284"/>
              </p:ext>
            </p:extLst>
          </p:nvPr>
        </p:nvGraphicFramePr>
        <p:xfrm>
          <a:off x="262442" y="2571750"/>
          <a:ext cx="8598854" cy="1031539"/>
        </p:xfrm>
        <a:graphic>
          <a:graphicData uri="http://schemas.openxmlformats.org/drawingml/2006/table">
            <a:tbl>
              <a:tblPr firstRow="1" firstCol="1" bandRow="1">
                <a:noFill/>
              </a:tblPr>
              <a:tblGrid>
                <a:gridCol w="3603557">
                  <a:extLst>
                    <a:ext uri="{9D8B030D-6E8A-4147-A177-3AD203B41FA5}">
                      <a16:colId xmlns:a16="http://schemas.microsoft.com/office/drawing/2014/main" val="20000"/>
                    </a:ext>
                  </a:extLst>
                </a:gridCol>
                <a:gridCol w="998047">
                  <a:extLst>
                    <a:ext uri="{9D8B030D-6E8A-4147-A177-3AD203B41FA5}">
                      <a16:colId xmlns:a16="http://schemas.microsoft.com/office/drawing/2014/main" val="20001"/>
                    </a:ext>
                  </a:extLst>
                </a:gridCol>
                <a:gridCol w="1998625">
                  <a:extLst>
                    <a:ext uri="{9D8B030D-6E8A-4147-A177-3AD203B41FA5}">
                      <a16:colId xmlns:a16="http://schemas.microsoft.com/office/drawing/2014/main" val="20002"/>
                    </a:ext>
                  </a:extLst>
                </a:gridCol>
                <a:gridCol w="1998625">
                  <a:extLst>
                    <a:ext uri="{9D8B030D-6E8A-4147-A177-3AD203B41FA5}">
                      <a16:colId xmlns:a16="http://schemas.microsoft.com/office/drawing/2014/main" val="20003"/>
                    </a:ext>
                  </a:extLst>
                </a:gridCol>
              </a:tblGrid>
              <a:tr h="475752">
                <a:tc>
                  <a:txBody>
                    <a:bodyPr/>
                    <a:lstStyle/>
                    <a:p>
                      <a:pPr marL="0" marR="0" lvl="0" indent="0" algn="ctr" rtl="0">
                        <a:lnSpc>
                          <a:spcPct val="107000"/>
                        </a:lnSpc>
                        <a:spcBef>
                          <a:spcPts val="0"/>
                        </a:spcBef>
                        <a:spcAft>
                          <a:spcPts val="0"/>
                        </a:spcAft>
                        <a:buNone/>
                      </a:pPr>
                      <a:r>
                        <a:rPr lang="pt-BR" sz="1600" b="1" dirty="0">
                          <a:latin typeface="Calibri"/>
                          <a:ea typeface="Calibri"/>
                          <a:cs typeface="Calibri"/>
                          <a:sym typeface="Calibri"/>
                        </a:rPr>
                        <a:t>CATEGORIA</a:t>
                      </a:r>
                      <a:endParaRPr sz="1600" b="1" u="none" strike="noStrike" cap="none" dirty="0">
                        <a:latin typeface="Calibri"/>
                        <a:ea typeface="Calibri"/>
                        <a:cs typeface="Calibri"/>
                        <a:sym typeface="Calibri"/>
                      </a:endParaRPr>
                    </a:p>
                  </a:txBody>
                  <a:tcPr marL="68566" marR="68566" marT="0" marB="0" anchor="ctr">
                    <a:solidFill>
                      <a:schemeClr val="bg1"/>
                    </a:solidFill>
                  </a:tcPr>
                </a:tc>
                <a:tc>
                  <a:txBody>
                    <a:bodyPr/>
                    <a:lstStyle/>
                    <a:p>
                      <a:pPr marL="0" marR="0" lvl="0" indent="0" algn="ctr" rtl="0">
                        <a:lnSpc>
                          <a:spcPct val="107000"/>
                        </a:lnSpc>
                        <a:spcBef>
                          <a:spcPts val="0"/>
                        </a:spcBef>
                        <a:spcAft>
                          <a:spcPts val="0"/>
                        </a:spcAft>
                        <a:buNone/>
                      </a:pPr>
                      <a:r>
                        <a:rPr lang="pt-BR" sz="1600" b="1" u="none" strike="noStrike" cap="none" dirty="0">
                          <a:latin typeface="Calibri"/>
                          <a:ea typeface="Calibri"/>
                          <a:cs typeface="Calibri"/>
                          <a:sym typeface="Calibri"/>
                        </a:rPr>
                        <a:t>Prêmios</a:t>
                      </a:r>
                      <a:endParaRPr sz="1600" b="1" u="none" strike="noStrike" cap="none" dirty="0">
                        <a:latin typeface="Calibri"/>
                        <a:ea typeface="Calibri"/>
                        <a:cs typeface="Calibri"/>
                        <a:sym typeface="Calibri"/>
                      </a:endParaRPr>
                    </a:p>
                  </a:txBody>
                  <a:tcPr marL="68566" marR="68566" marT="0" marB="0" anchor="ctr">
                    <a:solidFill>
                      <a:schemeClr val="bg1"/>
                    </a:solidFill>
                  </a:tcPr>
                </a:tc>
                <a:tc>
                  <a:txBody>
                    <a:bodyPr/>
                    <a:lstStyle/>
                    <a:p>
                      <a:pPr marL="0" marR="0" lvl="0" indent="0" algn="ctr" rtl="0">
                        <a:lnSpc>
                          <a:spcPct val="107000"/>
                        </a:lnSpc>
                        <a:spcBef>
                          <a:spcPts val="0"/>
                        </a:spcBef>
                        <a:spcAft>
                          <a:spcPts val="0"/>
                        </a:spcAft>
                        <a:buNone/>
                      </a:pPr>
                      <a:r>
                        <a:rPr lang="pt-BR" sz="1600" b="1" u="none" strike="noStrike" cap="none" dirty="0">
                          <a:latin typeface="Calibri"/>
                          <a:ea typeface="Calibri"/>
                          <a:cs typeface="Calibri"/>
                          <a:sym typeface="Calibri"/>
                        </a:rPr>
                        <a:t>Premiação</a:t>
                      </a:r>
                      <a:endParaRPr sz="1600" b="1" u="none" strike="noStrike" cap="none" dirty="0">
                        <a:latin typeface="Calibri"/>
                        <a:ea typeface="Calibri"/>
                        <a:cs typeface="Calibri"/>
                        <a:sym typeface="Calibri"/>
                      </a:endParaRPr>
                    </a:p>
                  </a:txBody>
                  <a:tcPr marL="68566" marR="68566" marT="0" marB="0" anchor="ctr">
                    <a:solidFill>
                      <a:schemeClr val="bg1"/>
                    </a:solidFill>
                  </a:tcPr>
                </a:tc>
                <a:tc>
                  <a:txBody>
                    <a:bodyPr/>
                    <a:lstStyle/>
                    <a:p>
                      <a:pPr marL="0" marR="0" lvl="0" indent="0" algn="ctr" rtl="0">
                        <a:lnSpc>
                          <a:spcPct val="107000"/>
                        </a:lnSpc>
                        <a:spcBef>
                          <a:spcPts val="0"/>
                        </a:spcBef>
                        <a:spcAft>
                          <a:spcPts val="0"/>
                        </a:spcAft>
                        <a:buNone/>
                      </a:pPr>
                      <a:r>
                        <a:rPr lang="pt-BR" sz="1600" b="1" u="none" strike="noStrike" cap="none" dirty="0">
                          <a:latin typeface="Calibri"/>
                          <a:ea typeface="Calibri"/>
                          <a:cs typeface="Calibri"/>
                          <a:sym typeface="Calibri"/>
                        </a:rPr>
                        <a:t>Total</a:t>
                      </a:r>
                      <a:endParaRPr sz="1600" b="1" u="none" strike="noStrike" cap="none" dirty="0">
                        <a:latin typeface="Calibri"/>
                        <a:ea typeface="Calibri"/>
                        <a:cs typeface="Calibri"/>
                        <a:sym typeface="Calibri"/>
                      </a:endParaRPr>
                    </a:p>
                  </a:txBody>
                  <a:tcPr marL="68566" marR="68566" marT="0" marB="0" anchor="ctr">
                    <a:solidFill>
                      <a:schemeClr val="bg1"/>
                    </a:solidFill>
                  </a:tcPr>
                </a:tc>
                <a:extLst>
                  <a:ext uri="{0D108BD9-81ED-4DB2-BD59-A6C34878D82A}">
                    <a16:rowId xmlns:a16="http://schemas.microsoft.com/office/drawing/2014/main" val="10000"/>
                  </a:ext>
                </a:extLst>
              </a:tr>
              <a:tr h="555787">
                <a:tc>
                  <a:txBody>
                    <a:bodyPr/>
                    <a:lstStyle/>
                    <a:p>
                      <a:pPr marL="0" marR="0" lvl="0" indent="0" algn="l" rtl="0">
                        <a:lnSpc>
                          <a:spcPct val="107000"/>
                        </a:lnSpc>
                        <a:spcBef>
                          <a:spcPts val="0"/>
                        </a:spcBef>
                        <a:spcAft>
                          <a:spcPts val="0"/>
                        </a:spcAft>
                        <a:buNone/>
                      </a:pPr>
                      <a:r>
                        <a:rPr lang="pt-BR" sz="1600" b="0" u="none" strike="noStrike" cap="none" dirty="0">
                          <a:latin typeface="Calibri"/>
                          <a:ea typeface="Calibri"/>
                          <a:cs typeface="Calibri"/>
                          <a:sym typeface="Calibri"/>
                        </a:rPr>
                        <a:t>Seleção de </a:t>
                      </a:r>
                      <a:r>
                        <a:rPr lang="pt-BR" sz="1600" b="0" dirty="0">
                          <a:latin typeface="Calibri"/>
                          <a:ea typeface="Calibri"/>
                          <a:cs typeface="Calibri"/>
                          <a:sym typeface="Calibri"/>
                        </a:rPr>
                        <a:t>M</a:t>
                      </a:r>
                      <a:r>
                        <a:rPr lang="pt-BR" sz="1600" b="0" u="none" strike="noStrike" cap="none" dirty="0">
                          <a:latin typeface="Calibri"/>
                          <a:ea typeface="Calibri"/>
                          <a:cs typeface="Calibri"/>
                          <a:sym typeface="Calibri"/>
                        </a:rPr>
                        <a:t>icroempresas </a:t>
                      </a:r>
                      <a:r>
                        <a:rPr lang="pt-BR" sz="1600" b="0" dirty="0">
                          <a:latin typeface="Calibri"/>
                          <a:ea typeface="Calibri"/>
                          <a:cs typeface="Calibri"/>
                          <a:sym typeface="Calibri"/>
                        </a:rPr>
                        <a:t>A</a:t>
                      </a:r>
                      <a:r>
                        <a:rPr lang="pt-BR" sz="1600" b="0" u="none" strike="noStrike" cap="none" dirty="0">
                          <a:latin typeface="Calibri"/>
                          <a:ea typeface="Calibri"/>
                          <a:cs typeface="Calibri"/>
                          <a:sym typeface="Calibri"/>
                        </a:rPr>
                        <a:t>udiovisuais      </a:t>
                      </a:r>
                      <a:endParaRPr sz="1600" b="0" u="none" strike="noStrike" cap="none" dirty="0">
                        <a:latin typeface="Calibri"/>
                        <a:ea typeface="Calibri"/>
                        <a:cs typeface="Calibri"/>
                        <a:sym typeface="Calibri"/>
                      </a:endParaRPr>
                    </a:p>
                  </a:txBody>
                  <a:tcPr marL="68566" marR="68566" marT="0" marB="0" anchor="ctr">
                    <a:solidFill>
                      <a:schemeClr val="bg1"/>
                    </a:solidFill>
                  </a:tcPr>
                </a:tc>
                <a:tc>
                  <a:txBody>
                    <a:bodyPr/>
                    <a:lstStyle/>
                    <a:p>
                      <a:pPr marL="0" marR="0" lvl="0" indent="0" algn="ctr" rtl="0">
                        <a:lnSpc>
                          <a:spcPct val="107000"/>
                        </a:lnSpc>
                        <a:spcBef>
                          <a:spcPts val="0"/>
                        </a:spcBef>
                        <a:spcAft>
                          <a:spcPts val="0"/>
                        </a:spcAft>
                        <a:buNone/>
                      </a:pPr>
                      <a:r>
                        <a:rPr lang="pt-BR" sz="1600" b="1" u="none" strike="noStrike" cap="none" dirty="0">
                          <a:latin typeface="Calibri"/>
                          <a:ea typeface="Calibri"/>
                          <a:cs typeface="Calibri"/>
                          <a:sym typeface="Calibri"/>
                        </a:rPr>
                        <a:t>5</a:t>
                      </a:r>
                      <a:endParaRPr sz="1600" b="1" u="none" strike="noStrike" cap="none" dirty="0">
                        <a:latin typeface="Calibri"/>
                        <a:ea typeface="Calibri"/>
                        <a:cs typeface="Calibri"/>
                        <a:sym typeface="Calibri"/>
                      </a:endParaRPr>
                    </a:p>
                  </a:txBody>
                  <a:tcPr marL="68566" marR="68566" marT="0" marB="0" anchor="ctr">
                    <a:solidFill>
                      <a:schemeClr val="bg1"/>
                    </a:solidFill>
                  </a:tcPr>
                </a:tc>
                <a:tc>
                  <a:txBody>
                    <a:bodyPr/>
                    <a:lstStyle/>
                    <a:p>
                      <a:pPr marL="0" marR="0" lvl="0" indent="0" algn="ctr" rtl="0">
                        <a:lnSpc>
                          <a:spcPct val="107000"/>
                        </a:lnSpc>
                        <a:spcBef>
                          <a:spcPts val="0"/>
                        </a:spcBef>
                        <a:spcAft>
                          <a:spcPts val="0"/>
                        </a:spcAft>
                        <a:buNone/>
                      </a:pPr>
                      <a:r>
                        <a:rPr lang="pt-BR" sz="1600" u="none" strike="noStrike" cap="none" dirty="0">
                          <a:latin typeface="Calibri"/>
                          <a:ea typeface="Calibri"/>
                          <a:cs typeface="Calibri"/>
                          <a:sym typeface="Calibri"/>
                        </a:rPr>
                        <a:t>R$ 25.000,00</a:t>
                      </a:r>
                      <a:endParaRPr sz="1600" u="none" strike="noStrike" cap="none" dirty="0">
                        <a:latin typeface="Calibri"/>
                        <a:ea typeface="Calibri"/>
                        <a:cs typeface="Calibri"/>
                        <a:sym typeface="Calibri"/>
                      </a:endParaRPr>
                    </a:p>
                  </a:txBody>
                  <a:tcPr marL="68566" marR="68566" marT="0" marB="0" anchor="ctr">
                    <a:solidFill>
                      <a:schemeClr val="bg1"/>
                    </a:solidFill>
                  </a:tcPr>
                </a:tc>
                <a:tc>
                  <a:txBody>
                    <a:bodyPr/>
                    <a:lstStyle/>
                    <a:p>
                      <a:pPr marL="0" marR="0" lvl="0" indent="0" algn="ctr" rtl="0">
                        <a:lnSpc>
                          <a:spcPct val="107000"/>
                        </a:lnSpc>
                        <a:spcBef>
                          <a:spcPts val="0"/>
                        </a:spcBef>
                        <a:spcAft>
                          <a:spcPts val="0"/>
                        </a:spcAft>
                        <a:buNone/>
                      </a:pPr>
                      <a:r>
                        <a:rPr lang="pt-BR" sz="1600" b="1" u="none" strike="noStrike" cap="none" dirty="0">
                          <a:latin typeface="Calibri"/>
                          <a:ea typeface="Calibri"/>
                          <a:cs typeface="Calibri"/>
                          <a:sym typeface="Calibri"/>
                        </a:rPr>
                        <a:t>R$ 125.000,00</a:t>
                      </a:r>
                      <a:endParaRPr sz="1600" b="1" u="none" strike="noStrike" cap="none" dirty="0">
                        <a:latin typeface="Calibri"/>
                        <a:ea typeface="Calibri"/>
                        <a:cs typeface="Calibri"/>
                        <a:sym typeface="Calibri"/>
                      </a:endParaRPr>
                    </a:p>
                  </a:txBody>
                  <a:tcPr marL="68566" marR="68566" marT="0" marB="0" anchor="ctr">
                    <a:solidFill>
                      <a:schemeClr val="bg1"/>
                    </a:solidFill>
                  </a:tcPr>
                </a:tc>
                <a:extLst>
                  <a:ext uri="{0D108BD9-81ED-4DB2-BD59-A6C34878D82A}">
                    <a16:rowId xmlns:a16="http://schemas.microsoft.com/office/drawing/2014/main" val="10001"/>
                  </a:ext>
                </a:extLst>
              </a:tr>
            </a:tbl>
          </a:graphicData>
        </a:graphic>
      </p:graphicFrame>
      <p:sp>
        <p:nvSpPr>
          <p:cNvPr id="36904" name="Google Shape;225;p20">
            <a:extLst>
              <a:ext uri="{FF2B5EF4-FFF2-40B4-BE49-F238E27FC236}">
                <a16:creationId xmlns:a16="http://schemas.microsoft.com/office/drawing/2014/main" id="{069EBFA7-7972-EF17-81FA-A685D728A8FA}"/>
              </a:ext>
            </a:extLst>
          </p:cNvPr>
          <p:cNvSpPr txBox="1">
            <a:spLocks noChangeArrowheads="1"/>
          </p:cNvSpPr>
          <p:nvPr/>
        </p:nvSpPr>
        <p:spPr bwMode="auto">
          <a:xfrm>
            <a:off x="262442" y="-2222"/>
            <a:ext cx="8602476"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03F02AFF-0C18-B8FA-6274-1FD71750F961}"/>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18</a:t>
            </a:fld>
            <a:endParaRPr lang="pt-BR" altLang="pt-BR" sz="900" dirty="0">
              <a:solidFill>
                <a:srgbClr val="898989"/>
              </a:solidFill>
              <a:latin typeface="Arial" panose="020B0604020202020204" pitchFamily="34" charset="0"/>
            </a:endParaRPr>
          </a:p>
        </p:txBody>
      </p:sp>
      <p:sp>
        <p:nvSpPr>
          <p:cNvPr id="4" name="CaixaDeTexto 3">
            <a:extLst>
              <a:ext uri="{FF2B5EF4-FFF2-40B4-BE49-F238E27FC236}">
                <a16:creationId xmlns:a16="http://schemas.microsoft.com/office/drawing/2014/main" id="{9ED37E7F-7ED3-2073-72F2-7B3F52177F23}"/>
              </a:ext>
            </a:extLst>
          </p:cNvPr>
          <p:cNvSpPr txBox="1"/>
          <p:nvPr/>
        </p:nvSpPr>
        <p:spPr>
          <a:xfrm>
            <a:off x="262442" y="1557506"/>
            <a:ext cx="8598853" cy="710707"/>
          </a:xfrm>
          <a:prstGeom prst="rect">
            <a:avLst/>
          </a:prstGeom>
          <a:noFill/>
        </p:spPr>
        <p:txBody>
          <a:bodyPr wrap="square">
            <a:spAutoFit/>
          </a:bodyPr>
          <a:lstStyle/>
          <a:p>
            <a:pPr algn="just">
              <a:lnSpc>
                <a:spcPct val="115000"/>
              </a:lnSpc>
              <a:spcAft>
                <a:spcPts val="10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Desenvolvimento de pequenas empresas e </a:t>
            </a:r>
            <a:r>
              <a:rPr lang="pt-BR" sz="1800" i="1" dirty="0">
                <a:effectLst/>
                <a:latin typeface="Calibri" panose="020F0502020204030204" pitchFamily="34" charset="0"/>
                <a:ea typeface="Calibri" panose="020F0502020204030204" pitchFamily="34" charset="0"/>
                <a:cs typeface="Times New Roman" panose="02020603050405020304" pitchFamily="18" charset="0"/>
              </a:rPr>
              <a:t>startups</a:t>
            </a:r>
            <a:r>
              <a:rPr lang="pt-BR" sz="1800" dirty="0">
                <a:effectLst/>
                <a:latin typeface="Calibri" panose="020F0502020204030204" pitchFamily="34" charset="0"/>
                <a:ea typeface="Calibri" panose="020F0502020204030204" pitchFamily="34" charset="0"/>
                <a:cs typeface="Times New Roman" panose="02020603050405020304" pitchFamily="18" charset="0"/>
              </a:rPr>
              <a:t> de audiovisual, com investimento, consultoria e acompanhamento.  Parceria com SEBRAE.</a:t>
            </a:r>
          </a:p>
        </p:txBody>
      </p:sp>
      <p:grpSp>
        <p:nvGrpSpPr>
          <p:cNvPr id="3" name="Agrupar 2">
            <a:extLst>
              <a:ext uri="{FF2B5EF4-FFF2-40B4-BE49-F238E27FC236}">
                <a16:creationId xmlns:a16="http://schemas.microsoft.com/office/drawing/2014/main" id="{75B3A3BC-33AA-D0F1-8801-BAB7D6E485B2}"/>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3353C9DB-0F26-CE46-D8A8-758A5C541E57}"/>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0D33144E-7F28-F9AB-FB8C-4CB15F569D0C}"/>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8FB417B6-C30F-E5A3-B424-23658A5B7225}"/>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extLst>
      <p:ext uri="{BB962C8B-B14F-4D97-AF65-F5344CB8AC3E}">
        <p14:creationId xmlns:p14="http://schemas.microsoft.com/office/powerpoint/2010/main" val="3933153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Google Shape;167;p13">
            <a:extLst>
              <a:ext uri="{FF2B5EF4-FFF2-40B4-BE49-F238E27FC236}">
                <a16:creationId xmlns:a16="http://schemas.microsoft.com/office/drawing/2014/main" id="{FEF88D42-FF74-61C0-6C89-3A3A0C196CFD}"/>
              </a:ext>
            </a:extLst>
          </p:cNvPr>
          <p:cNvSpPr txBox="1">
            <a:spLocks noChangeArrowheads="1"/>
          </p:cNvSpPr>
          <p:nvPr/>
        </p:nvSpPr>
        <p:spPr bwMode="auto">
          <a:xfrm>
            <a:off x="256951" y="839650"/>
            <a:ext cx="8630098"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latin typeface="+mn-lt"/>
                <a:ea typeface="Arial" panose="020B0604020202020204" pitchFamily="34" charset="0"/>
                <a:cs typeface="Calibri" panose="020F0502020204030204" pitchFamily="34" charset="0"/>
                <a:sym typeface="Calibri" panose="020F0502020204030204" pitchFamily="34" charset="0"/>
              </a:rPr>
              <a:t>Patrimônio Físico e Imaterial </a:t>
            </a:r>
            <a:endParaRPr lang="pt-BR" altLang="pt-BR" sz="2000" dirty="0">
              <a:solidFill>
                <a:srgbClr val="000000"/>
              </a:solidFill>
              <a:latin typeface="+mn-lt"/>
              <a:ea typeface="Arial" panose="020B0604020202020204" pitchFamily="34" charset="0"/>
              <a:cs typeface="Calibri" panose="020F0502020204030204" pitchFamily="34" charset="0"/>
              <a:sym typeface="Calibri" panose="020F0502020204030204" pitchFamily="34" charset="0"/>
            </a:endParaRPr>
          </a:p>
        </p:txBody>
      </p:sp>
      <p:sp>
        <p:nvSpPr>
          <p:cNvPr id="24600" name="Google Shape;225;p20">
            <a:extLst>
              <a:ext uri="{FF2B5EF4-FFF2-40B4-BE49-F238E27FC236}">
                <a16:creationId xmlns:a16="http://schemas.microsoft.com/office/drawing/2014/main" id="{7B2E1223-023D-2B6E-544D-2E423BC5FADB}"/>
              </a:ext>
            </a:extLst>
          </p:cNvPr>
          <p:cNvSpPr txBox="1">
            <a:spLocks noChangeArrowheads="1"/>
          </p:cNvSpPr>
          <p:nvPr/>
        </p:nvSpPr>
        <p:spPr bwMode="auto">
          <a:xfrm>
            <a:off x="262442" y="-2857"/>
            <a:ext cx="8402451"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B36A67A9-AF46-F799-60E7-DAF0C8D40687}"/>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19</a:t>
            </a:fld>
            <a:endParaRPr lang="pt-BR" altLang="pt-BR" sz="900" dirty="0">
              <a:solidFill>
                <a:srgbClr val="898989"/>
              </a:solidFill>
              <a:latin typeface="Arial" panose="020B0604020202020204" pitchFamily="34" charset="0"/>
            </a:endParaRPr>
          </a:p>
        </p:txBody>
      </p:sp>
      <p:sp>
        <p:nvSpPr>
          <p:cNvPr id="4" name="CaixaDeTexto 3">
            <a:extLst>
              <a:ext uri="{FF2B5EF4-FFF2-40B4-BE49-F238E27FC236}">
                <a16:creationId xmlns:a16="http://schemas.microsoft.com/office/drawing/2014/main" id="{15D71A08-4678-3D6D-009F-B5420313DA3C}"/>
              </a:ext>
            </a:extLst>
          </p:cNvPr>
          <p:cNvSpPr txBox="1"/>
          <p:nvPr/>
        </p:nvSpPr>
        <p:spPr>
          <a:xfrm>
            <a:off x="256951" y="1454638"/>
            <a:ext cx="8630098" cy="2126864"/>
          </a:xfrm>
          <a:prstGeom prst="rect">
            <a:avLst/>
          </a:prstGeom>
          <a:noFill/>
        </p:spPr>
        <p:txBody>
          <a:bodyPr wrap="square">
            <a:spAutoFit/>
          </a:bodyPr>
          <a:lstStyle/>
          <a:p>
            <a:pPr indent="449580" algn="just">
              <a:lnSpc>
                <a:spcPct val="150000"/>
              </a:lnSpc>
              <a:spcAft>
                <a:spcPts val="1000"/>
              </a:spcAft>
            </a:pPr>
            <a:r>
              <a:rPr lang="pt-BR" sz="1800" dirty="0">
                <a:effectLst/>
                <a:latin typeface="Calibri" panose="020F0502020204030204" pitchFamily="34" charset="0"/>
                <a:ea typeface="Calibri" panose="020F0502020204030204" pitchFamily="34" charset="0"/>
                <a:cs typeface="Times New Roman" panose="02020603050405020304" pitchFamily="18" charset="0"/>
              </a:rPr>
              <a:t>Previsto na Lei, a recuperação física dos espaços de difusão e a manutenção de acervos digitais é primordial para a gestão e a memória da política de audiovisual do município.  Investir em infraestrutura de exibição e em suportes tecnológicos para guarda e distribuição desses acervos e garantir mecanismos de circulação de conteúdos de forma democrática e coordenada.</a:t>
            </a:r>
          </a:p>
        </p:txBody>
      </p:sp>
      <p:grpSp>
        <p:nvGrpSpPr>
          <p:cNvPr id="3" name="Agrupar 2">
            <a:extLst>
              <a:ext uri="{FF2B5EF4-FFF2-40B4-BE49-F238E27FC236}">
                <a16:creationId xmlns:a16="http://schemas.microsoft.com/office/drawing/2014/main" id="{6E6F5516-044F-778E-9A30-B46F53E2C456}"/>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974E4780-C358-7E42-6D6A-64EB66621FB6}"/>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763C2087-D8F5-82AC-8052-59D642979C4A}"/>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79C7F43B-40C4-3702-C8B2-AF73382F4ACC}"/>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Google Shape;141;p26">
            <a:extLst>
              <a:ext uri="{FF2B5EF4-FFF2-40B4-BE49-F238E27FC236}">
                <a16:creationId xmlns:a16="http://schemas.microsoft.com/office/drawing/2014/main" id="{D612D0D4-9889-C869-ED43-9C09540C270A}"/>
              </a:ext>
            </a:extLst>
          </p:cNvPr>
          <p:cNvSpPr>
            <a:spLocks noGrp="1" noChangeArrowheads="1"/>
          </p:cNvSpPr>
          <p:nvPr>
            <p:ph idx="1"/>
          </p:nvPr>
        </p:nvSpPr>
        <p:spPr>
          <a:xfrm>
            <a:off x="285750" y="3063240"/>
            <a:ext cx="8595360" cy="1317624"/>
          </a:xfrm>
        </p:spPr>
        <p:txBody>
          <a:bodyPr lIns="91425" tIns="91425" rIns="91425" bIns="91425"/>
          <a:lstStyle/>
          <a:p>
            <a:pPr marL="0" indent="0" algn="ctr" eaLnBrk="1" hangingPunct="1">
              <a:spcBef>
                <a:spcPct val="0"/>
              </a:spcBef>
              <a:buClr>
                <a:srgbClr val="000000"/>
              </a:buClr>
              <a:buSzPts val="2800"/>
              <a:buNone/>
            </a:pPr>
            <a:r>
              <a:rPr lang="pt-BR" altLang="pt-BR" sz="2800" dirty="0">
                <a:solidFill>
                  <a:srgbClr val="000000"/>
                </a:solidFill>
                <a:cs typeface="Calibri" panose="020F0502020204030204" pitchFamily="34" charset="0"/>
                <a:sym typeface="Calibri" panose="020F0502020204030204" pitchFamily="34" charset="0"/>
              </a:rPr>
              <a:t>Artigo 6º - AUDIOVISUAL</a:t>
            </a:r>
          </a:p>
        </p:txBody>
      </p:sp>
      <p:sp>
        <p:nvSpPr>
          <p:cNvPr id="3075" name="Google Shape;140;p26">
            <a:extLst>
              <a:ext uri="{FF2B5EF4-FFF2-40B4-BE49-F238E27FC236}">
                <a16:creationId xmlns:a16="http://schemas.microsoft.com/office/drawing/2014/main" id="{ACB687DE-F378-97F7-E92F-6B7D762C628C}"/>
              </a:ext>
            </a:extLst>
          </p:cNvPr>
          <p:cNvSpPr>
            <a:spLocks noGrp="1"/>
          </p:cNvSpPr>
          <p:nvPr>
            <p:ph type="ctrTitle" idx="4294967295"/>
          </p:nvPr>
        </p:nvSpPr>
        <p:spPr>
          <a:xfrm>
            <a:off x="285750" y="2286000"/>
            <a:ext cx="8595360" cy="557398"/>
          </a:xfrm>
        </p:spPr>
        <p:txBody>
          <a:bodyPr lIns="91425" tIns="91425" rIns="91425" bIns="91425"/>
          <a:lstStyle/>
          <a:p>
            <a:pPr algn="ctr" eaLnBrk="1" hangingPunct="1">
              <a:buClr>
                <a:srgbClr val="000000"/>
              </a:buClr>
              <a:buFont typeface="Calibri" panose="020F0502020204030204" pitchFamily="34" charset="0"/>
              <a:buNone/>
            </a:pPr>
            <a:r>
              <a:rPr lang="pt-BR" altLang="pt-BR" sz="3200" dirty="0">
                <a:solidFill>
                  <a:srgbClr val="000000"/>
                </a:solidFill>
              </a:rPr>
              <a:t>Lei Federal Complementar nº195/2022</a:t>
            </a:r>
          </a:p>
        </p:txBody>
      </p:sp>
      <p:sp>
        <p:nvSpPr>
          <p:cNvPr id="3078" name="Espaço Reservado para Número de Slide 1">
            <a:extLst>
              <a:ext uri="{FF2B5EF4-FFF2-40B4-BE49-F238E27FC236}">
                <a16:creationId xmlns:a16="http://schemas.microsoft.com/office/drawing/2014/main" id="{88B180CB-5936-B5E7-1027-C773017F0DD8}"/>
              </a:ext>
            </a:extLst>
          </p:cNvPr>
          <p:cNvSpPr>
            <a:spLocks noGrp="1"/>
          </p:cNvSpPr>
          <p:nvPr>
            <p:ph type="sldNum" sz="quarter" idx="4294967295"/>
          </p:nvPr>
        </p:nvSpPr>
        <p:spPr>
          <a:xfrm>
            <a:off x="708660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31FF7551-D5D3-4CBB-86D2-DC7AB6CC6D26}"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a:t>
            </a:fld>
            <a:endParaRPr lang="pt-BR" altLang="pt-BR" sz="900" dirty="0">
              <a:solidFill>
                <a:srgbClr val="898989"/>
              </a:solidFill>
              <a:latin typeface="Arial" panose="020B0604020202020204" pitchFamily="34" charset="0"/>
            </a:endParaRPr>
          </a:p>
        </p:txBody>
      </p:sp>
      <p:sp>
        <p:nvSpPr>
          <p:cNvPr id="3" name="CaixaDeTexto 2">
            <a:extLst>
              <a:ext uri="{FF2B5EF4-FFF2-40B4-BE49-F238E27FC236}">
                <a16:creationId xmlns:a16="http://schemas.microsoft.com/office/drawing/2014/main" id="{2333AC2B-B260-E559-3F7A-4DAD08E97876}"/>
              </a:ext>
            </a:extLst>
          </p:cNvPr>
          <p:cNvSpPr txBox="1"/>
          <p:nvPr/>
        </p:nvSpPr>
        <p:spPr>
          <a:xfrm>
            <a:off x="3236384" y="439896"/>
            <a:ext cx="891540" cy="830997"/>
          </a:xfrm>
          <a:prstGeom prst="rect">
            <a:avLst/>
          </a:prstGeom>
          <a:noFill/>
        </p:spPr>
        <p:txBody>
          <a:bodyPr wrap="square" rtlCol="0">
            <a:spAutoFit/>
          </a:bodyPr>
          <a:lstStyle/>
          <a:p>
            <a:r>
              <a:rPr lang="pt-BR" sz="4800" kern="900" spc="290" dirty="0">
                <a:solidFill>
                  <a:schemeClr val="accent1">
                    <a:lumMod val="50000"/>
                  </a:schemeClr>
                </a:solidFill>
                <a:latin typeface="Bahnschrift Light Condensed" panose="020B0502040204020203" pitchFamily="34" charset="0"/>
              </a:rPr>
              <a:t>LEI</a:t>
            </a:r>
            <a:endParaRPr lang="pt-BR" sz="60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1F757553-D844-833C-3722-D3A51F2F3B59}"/>
              </a:ext>
            </a:extLst>
          </p:cNvPr>
          <p:cNvSpPr txBox="1"/>
          <p:nvPr/>
        </p:nvSpPr>
        <p:spPr>
          <a:xfrm>
            <a:off x="3141556" y="914221"/>
            <a:ext cx="2906607" cy="1200329"/>
          </a:xfrm>
          <a:prstGeom prst="rect">
            <a:avLst/>
          </a:prstGeom>
          <a:noFill/>
        </p:spPr>
        <p:txBody>
          <a:bodyPr wrap="square">
            <a:spAutoFit/>
          </a:bodyPr>
          <a:lstStyle/>
          <a:p>
            <a:r>
              <a:rPr lang="pt-BR" sz="72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6E37EB3E-2D02-5F8B-CD2B-1F5F89209907}"/>
              </a:ext>
            </a:extLst>
          </p:cNvPr>
          <p:cNvSpPr txBox="1"/>
          <p:nvPr/>
        </p:nvSpPr>
        <p:spPr>
          <a:xfrm>
            <a:off x="3948533" y="203081"/>
            <a:ext cx="1928180" cy="1200329"/>
          </a:xfrm>
          <a:prstGeom prst="rect">
            <a:avLst/>
          </a:prstGeom>
          <a:noFill/>
        </p:spPr>
        <p:txBody>
          <a:bodyPr wrap="square">
            <a:spAutoFit/>
          </a:bodyPr>
          <a:lstStyle/>
          <a:p>
            <a:r>
              <a:rPr lang="pt-BR" sz="7200" kern="900" spc="-300" dirty="0">
                <a:solidFill>
                  <a:schemeClr val="accent2"/>
                </a:solidFill>
                <a:latin typeface="Bahnschrift Light Condensed" panose="020B0502040204020203" pitchFamily="34" charset="0"/>
              </a:rPr>
              <a:t>PAULO</a:t>
            </a:r>
            <a:endParaRPr lang="pt-BR" sz="7200" spc="-300" dirty="0">
              <a:solidFill>
                <a:schemeClr val="accent2"/>
              </a:solidFill>
            </a:endParaRPr>
          </a:p>
        </p:txBody>
      </p:sp>
      <p:sp>
        <p:nvSpPr>
          <p:cNvPr id="7" name="CaixaDeTexto 6">
            <a:extLst>
              <a:ext uri="{FF2B5EF4-FFF2-40B4-BE49-F238E27FC236}">
                <a16:creationId xmlns:a16="http://schemas.microsoft.com/office/drawing/2014/main" id="{F7BB7183-3B1E-8E54-3B41-E8DFF9714AEA}"/>
              </a:ext>
            </a:extLst>
          </p:cNvPr>
          <p:cNvSpPr txBox="1"/>
          <p:nvPr/>
        </p:nvSpPr>
        <p:spPr>
          <a:xfrm>
            <a:off x="22859" y="4786530"/>
            <a:ext cx="4572000" cy="338554"/>
          </a:xfrm>
          <a:prstGeom prst="rect">
            <a:avLst/>
          </a:prstGeom>
          <a:noFill/>
        </p:spPr>
        <p:txBody>
          <a:bodyPr wrap="square">
            <a:spAutoFit/>
          </a:bodyPr>
          <a:lstStyle/>
          <a:p>
            <a:r>
              <a:rPr lang="pt-BR" altLang="pt-BR" sz="1600" dirty="0">
                <a:solidFill>
                  <a:srgbClr val="000000"/>
                </a:solidFill>
                <a:cs typeface="Calibri" panose="020F0502020204030204" pitchFamily="34" charset="0"/>
                <a:sym typeface="Calibri" panose="020F0502020204030204" pitchFamily="34" charset="0"/>
              </a:rPr>
              <a:t>23 de maio de 2023</a:t>
            </a:r>
            <a:endParaRPr lang="pt-BR" sz="1600" dirty="0"/>
          </a:p>
        </p:txBody>
      </p:sp>
      <p:sp>
        <p:nvSpPr>
          <p:cNvPr id="9" name="CaixaDeTexto 8">
            <a:extLst>
              <a:ext uri="{FF2B5EF4-FFF2-40B4-BE49-F238E27FC236}">
                <a16:creationId xmlns:a16="http://schemas.microsoft.com/office/drawing/2014/main" id="{560A6B2B-5FA4-99B9-1F67-0EC26323520D}"/>
              </a:ext>
            </a:extLst>
          </p:cNvPr>
          <p:cNvSpPr txBox="1"/>
          <p:nvPr/>
        </p:nvSpPr>
        <p:spPr>
          <a:xfrm>
            <a:off x="5440680" y="153839"/>
            <a:ext cx="4572000" cy="584775"/>
          </a:xfrm>
          <a:prstGeom prst="rect">
            <a:avLst/>
          </a:prstGeom>
          <a:noFill/>
        </p:spPr>
        <p:txBody>
          <a:bodyPr wrap="square">
            <a:spAutoFit/>
          </a:bodyPr>
          <a:lstStyle/>
          <a:p>
            <a:pPr marL="0" indent="0" algn="ctr" eaLnBrk="1" hangingPunct="1">
              <a:spcBef>
                <a:spcPct val="0"/>
              </a:spcBef>
              <a:buClr>
                <a:srgbClr val="000000"/>
              </a:buClr>
              <a:buSzPts val="2800"/>
              <a:buNone/>
            </a:pPr>
            <a:r>
              <a:rPr lang="pt-BR" altLang="pt-BR" sz="1600" dirty="0">
                <a:solidFill>
                  <a:srgbClr val="000000"/>
                </a:solidFill>
                <a:cs typeface="Calibri" panose="020F0502020204030204" pitchFamily="34" charset="0"/>
                <a:sym typeface="Calibri" panose="020F0502020204030204" pitchFamily="34" charset="0"/>
              </a:rPr>
              <a:t>Audiência pública</a:t>
            </a:r>
          </a:p>
          <a:p>
            <a:pPr marL="0" indent="0" algn="ctr" eaLnBrk="1" hangingPunct="1">
              <a:spcBef>
                <a:spcPct val="0"/>
              </a:spcBef>
              <a:buClr>
                <a:srgbClr val="000000"/>
              </a:buClr>
              <a:buSzPts val="2800"/>
              <a:buNone/>
            </a:pPr>
            <a:r>
              <a:rPr lang="pt-BR" altLang="pt-BR" sz="1600" dirty="0">
                <a:solidFill>
                  <a:srgbClr val="000000"/>
                </a:solidFill>
                <a:cs typeface="Calibri" panose="020F0502020204030204" pitchFamily="34" charset="0"/>
                <a:sym typeface="Calibri" panose="020F0502020204030204" pitchFamily="34" charset="0"/>
              </a:rPr>
              <a:t>Teatro Cacilda Becker</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Google Shape;167;p13">
            <a:extLst>
              <a:ext uri="{FF2B5EF4-FFF2-40B4-BE49-F238E27FC236}">
                <a16:creationId xmlns:a16="http://schemas.microsoft.com/office/drawing/2014/main" id="{FEF88D42-FF74-61C0-6C89-3A3A0C196CFD}"/>
              </a:ext>
            </a:extLst>
          </p:cNvPr>
          <p:cNvSpPr txBox="1">
            <a:spLocks noChangeArrowheads="1"/>
          </p:cNvSpPr>
          <p:nvPr/>
        </p:nvSpPr>
        <p:spPr bwMode="auto">
          <a:xfrm>
            <a:off x="262442" y="508212"/>
            <a:ext cx="8641528"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Patrimônio Físico e Imaterial</a:t>
            </a:r>
            <a:endPar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endParaRPr>
          </a:p>
        </p:txBody>
      </p:sp>
      <p:graphicFrame>
        <p:nvGraphicFramePr>
          <p:cNvPr id="169" name="Google Shape;169;p13">
            <a:extLst>
              <a:ext uri="{FF2B5EF4-FFF2-40B4-BE49-F238E27FC236}">
                <a16:creationId xmlns:a16="http://schemas.microsoft.com/office/drawing/2014/main" id="{170CF3F6-A22A-55F7-CD69-6F1FC6C308E5}"/>
              </a:ext>
            </a:extLst>
          </p:cNvPr>
          <p:cNvGraphicFramePr/>
          <p:nvPr>
            <p:extLst>
              <p:ext uri="{D42A27DB-BD31-4B8C-83A1-F6EECF244321}">
                <p14:modId xmlns:p14="http://schemas.microsoft.com/office/powerpoint/2010/main" val="1304328309"/>
              </p:ext>
            </p:extLst>
          </p:nvPr>
        </p:nvGraphicFramePr>
        <p:xfrm>
          <a:off x="262443" y="976630"/>
          <a:ext cx="8641527" cy="3052050"/>
        </p:xfrm>
        <a:graphic>
          <a:graphicData uri="http://schemas.openxmlformats.org/drawingml/2006/table">
            <a:tbl>
              <a:tblPr firstRow="1" firstCol="1" bandRow="1">
                <a:noFill/>
              </a:tblPr>
              <a:tblGrid>
                <a:gridCol w="2880509">
                  <a:extLst>
                    <a:ext uri="{9D8B030D-6E8A-4147-A177-3AD203B41FA5}">
                      <a16:colId xmlns:a16="http://schemas.microsoft.com/office/drawing/2014/main" val="20000"/>
                    </a:ext>
                  </a:extLst>
                </a:gridCol>
                <a:gridCol w="2880509">
                  <a:extLst>
                    <a:ext uri="{9D8B030D-6E8A-4147-A177-3AD203B41FA5}">
                      <a16:colId xmlns:a16="http://schemas.microsoft.com/office/drawing/2014/main" val="20001"/>
                    </a:ext>
                  </a:extLst>
                </a:gridCol>
                <a:gridCol w="2880509">
                  <a:extLst>
                    <a:ext uri="{9D8B030D-6E8A-4147-A177-3AD203B41FA5}">
                      <a16:colId xmlns:a16="http://schemas.microsoft.com/office/drawing/2014/main" val="2554432730"/>
                    </a:ext>
                  </a:extLst>
                </a:gridCol>
              </a:tblGrid>
              <a:tr h="375728">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PROGRAMA</a:t>
                      </a:r>
                      <a:endParaRPr sz="1400" b="1"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OBJETO  (anterior)</a:t>
                      </a:r>
                      <a:endParaRPr sz="1400" b="1"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OBJETO </a:t>
                      </a:r>
                      <a:r>
                        <a:rPr lang="pt-BR" sz="1400" b="1" u="none" strike="noStrike" cap="none" dirty="0">
                          <a:solidFill>
                            <a:srgbClr val="FF0000"/>
                          </a:solidFill>
                          <a:latin typeface="+mn-lt"/>
                          <a:ea typeface="Calibri"/>
                          <a:cs typeface="Calibri"/>
                          <a:sym typeface="Calibri"/>
                        </a:rPr>
                        <a:t>(pós-regulamentação)</a:t>
                      </a:r>
                      <a:endParaRPr sz="1400" b="1" u="none" strike="noStrike" cap="none" dirty="0">
                        <a:solidFill>
                          <a:srgbClr val="FF0000"/>
                        </a:solidFill>
                        <a:latin typeface="+mn-lt"/>
                        <a:ea typeface="Calibri"/>
                        <a:cs typeface="Calibri"/>
                        <a:sym typeface="Calibri"/>
                      </a:endParaRPr>
                    </a:p>
                  </a:txBody>
                  <a:tcPr marL="91424" marR="91424" marT="12699" marB="0" anchor="ctr">
                    <a:solidFill>
                      <a:schemeClr val="bg1"/>
                    </a:solidFill>
                  </a:tcPr>
                </a:tc>
                <a:extLst>
                  <a:ext uri="{0D108BD9-81ED-4DB2-BD59-A6C34878D82A}">
                    <a16:rowId xmlns:a16="http://schemas.microsoft.com/office/drawing/2014/main" val="10000"/>
                  </a:ext>
                </a:extLst>
              </a:tr>
              <a:tr h="483582">
                <a:tc>
                  <a:txBody>
                    <a:bodyPr/>
                    <a:lstStyle/>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Reforma e qualificação de espaços (Inciso II)</a:t>
                      </a:r>
                      <a:endParaRPr sz="1400"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Cacilda Becker           </a:t>
                      </a:r>
                      <a:r>
                        <a:rPr lang="pt-BR" sz="1400" b="1" u="none" strike="noStrike" cap="none" dirty="0">
                          <a:latin typeface="+mn-lt"/>
                          <a:ea typeface="Calibri"/>
                          <a:cs typeface="Calibri"/>
                          <a:sym typeface="Calibri"/>
                        </a:rPr>
                        <a:t>R$ 583.500,00</a:t>
                      </a:r>
                      <a:endParaRPr sz="1400" b="1"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Cacilda Becker              </a:t>
                      </a:r>
                      <a:r>
                        <a:rPr lang="pt-BR" sz="1400" b="1" u="none" strike="noStrike" cap="none" dirty="0">
                          <a:latin typeface="+mn-lt"/>
                          <a:ea typeface="Calibri"/>
                          <a:cs typeface="Calibri"/>
                          <a:sym typeface="Calibri"/>
                        </a:rPr>
                        <a:t>R$ 582.830,00</a:t>
                      </a:r>
                      <a:endParaRPr sz="1400" b="1" u="none" strike="noStrike" cap="none" dirty="0">
                        <a:latin typeface="+mn-lt"/>
                        <a:ea typeface="Calibri"/>
                        <a:cs typeface="Calibri"/>
                        <a:sym typeface="Calibri"/>
                      </a:endParaRPr>
                    </a:p>
                  </a:txBody>
                  <a:tcPr marL="91424" marR="91424" marT="12699" marB="0" anchor="ctr">
                    <a:solidFill>
                      <a:schemeClr val="bg1"/>
                    </a:solidFill>
                  </a:tcPr>
                </a:tc>
                <a:extLst>
                  <a:ext uri="{0D108BD9-81ED-4DB2-BD59-A6C34878D82A}">
                    <a16:rowId xmlns:a16="http://schemas.microsoft.com/office/drawing/2014/main" val="10001"/>
                  </a:ext>
                </a:extLst>
              </a:tr>
              <a:tr h="486949">
                <a:tc>
                  <a:txBody>
                    <a:bodyPr/>
                    <a:lstStyle/>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Plataforma Digital para Audiovisuais (Inciso II)</a:t>
                      </a:r>
                      <a:endParaRPr sz="1400"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Produção da cidade </a:t>
                      </a:r>
                      <a:r>
                        <a:rPr lang="pt-BR" sz="1400" b="1" u="none" strike="noStrike" cap="none" dirty="0">
                          <a:latin typeface="+mn-lt"/>
                          <a:ea typeface="Calibri"/>
                          <a:cs typeface="Calibri"/>
                          <a:sym typeface="Calibri"/>
                        </a:rPr>
                        <a:t>R$ 160.000,00</a:t>
                      </a:r>
                    </a:p>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e acervos </a:t>
                      </a:r>
                      <a:endParaRPr sz="1400" b="1"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Produção da cidade    </a:t>
                      </a:r>
                      <a:r>
                        <a:rPr lang="pt-BR" sz="1400" b="1" u="none" strike="noStrike" cap="none" dirty="0">
                          <a:latin typeface="+mn-lt"/>
                          <a:ea typeface="Calibri"/>
                          <a:cs typeface="Calibri"/>
                          <a:sym typeface="Calibri"/>
                        </a:rPr>
                        <a:t>R$ 140.000,00</a:t>
                      </a:r>
                    </a:p>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e acervos </a:t>
                      </a:r>
                      <a:endParaRPr sz="1400" b="1" u="none" strike="noStrike" cap="none" dirty="0">
                        <a:latin typeface="+mn-lt"/>
                        <a:ea typeface="Calibri"/>
                        <a:cs typeface="Calibri"/>
                        <a:sym typeface="Calibri"/>
                      </a:endParaRPr>
                    </a:p>
                  </a:txBody>
                  <a:tcPr marL="91424" marR="91424" marT="12699" marB="0" anchor="ctr">
                    <a:solidFill>
                      <a:schemeClr val="bg1"/>
                    </a:solidFill>
                  </a:tcPr>
                </a:tc>
                <a:extLst>
                  <a:ext uri="{0D108BD9-81ED-4DB2-BD59-A6C34878D82A}">
                    <a16:rowId xmlns:a16="http://schemas.microsoft.com/office/drawing/2014/main" val="10002"/>
                  </a:ext>
                </a:extLst>
              </a:tr>
              <a:tr h="725675">
                <a:tc>
                  <a:txBody>
                    <a:bodyPr/>
                    <a:lstStyle/>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Preservação de Acervo Audiovisual de Memória Institucional (Inciso III)</a:t>
                      </a:r>
                      <a:endParaRPr sz="1400"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Centro de Memória    </a:t>
                      </a:r>
                      <a:r>
                        <a:rPr lang="pt-BR" sz="1400" b="1" u="none" strike="noStrike" cap="none" dirty="0">
                          <a:latin typeface="+mn-lt"/>
                          <a:ea typeface="Calibri"/>
                          <a:cs typeface="Calibri"/>
                          <a:sym typeface="Calibri"/>
                        </a:rPr>
                        <a:t>R$ 90.000,00  </a:t>
                      </a:r>
                      <a:r>
                        <a:rPr lang="pt-BR" sz="1400" u="none" strike="noStrike" cap="none" dirty="0">
                          <a:latin typeface="+mn-lt"/>
                          <a:ea typeface="Calibri"/>
                          <a:cs typeface="Arial"/>
                          <a:sym typeface="Arial"/>
                        </a:rPr>
                        <a:t> </a:t>
                      </a:r>
                      <a:endParaRPr sz="1400" b="1"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l" rtl="0">
                        <a:lnSpc>
                          <a:spcPct val="107000"/>
                        </a:lnSpc>
                        <a:spcBef>
                          <a:spcPts val="0"/>
                        </a:spcBef>
                        <a:spcAft>
                          <a:spcPts val="0"/>
                        </a:spcAft>
                        <a:buNone/>
                      </a:pPr>
                      <a:r>
                        <a:rPr lang="pt-BR" sz="1400" u="none" strike="noStrike" cap="none" dirty="0">
                          <a:latin typeface="+mn-lt"/>
                          <a:ea typeface="Calibri"/>
                          <a:cs typeface="Calibri"/>
                          <a:sym typeface="Calibri"/>
                        </a:rPr>
                        <a:t>Centro de Memória       </a:t>
                      </a:r>
                      <a:r>
                        <a:rPr lang="pt-BR" sz="1400" b="1" u="none" strike="noStrike" cap="none" dirty="0">
                          <a:latin typeface="+mn-lt"/>
                          <a:ea typeface="Calibri"/>
                          <a:cs typeface="Calibri"/>
                          <a:sym typeface="Calibri"/>
                        </a:rPr>
                        <a:t>R$ 90.000,00  </a:t>
                      </a:r>
                      <a:r>
                        <a:rPr lang="pt-BR" sz="1400" u="none" strike="noStrike" cap="none" dirty="0">
                          <a:latin typeface="+mn-lt"/>
                          <a:ea typeface="Calibri"/>
                          <a:cs typeface="Arial"/>
                          <a:sym typeface="Arial"/>
                        </a:rPr>
                        <a:t> </a:t>
                      </a:r>
                      <a:endParaRPr sz="1400" b="1" u="none" strike="noStrike" cap="none" dirty="0">
                        <a:latin typeface="+mn-lt"/>
                        <a:ea typeface="Calibri"/>
                        <a:cs typeface="Calibri"/>
                        <a:sym typeface="Calibri"/>
                      </a:endParaRPr>
                    </a:p>
                  </a:txBody>
                  <a:tcPr marL="91424" marR="91424" marT="12699" marB="0" anchor="ctr">
                    <a:solidFill>
                      <a:schemeClr val="bg1"/>
                    </a:solidFill>
                  </a:tcPr>
                </a:tc>
                <a:extLst>
                  <a:ext uri="{0D108BD9-81ED-4DB2-BD59-A6C34878D82A}">
                    <a16:rowId xmlns:a16="http://schemas.microsoft.com/office/drawing/2014/main" val="10003"/>
                  </a:ext>
                </a:extLst>
              </a:tr>
              <a:tr h="486949">
                <a:tc>
                  <a:txBody>
                    <a:bodyPr/>
                    <a:lstStyle/>
                    <a:p>
                      <a:pPr marL="0" marR="0" lvl="0" indent="0" algn="l" rtl="0">
                        <a:lnSpc>
                          <a:spcPct val="107000"/>
                        </a:lnSpc>
                        <a:spcBef>
                          <a:spcPts val="0"/>
                        </a:spcBef>
                        <a:spcAft>
                          <a:spcPts val="0"/>
                        </a:spcAft>
                        <a:buNone/>
                      </a:pPr>
                      <a:r>
                        <a:rPr lang="pt-BR" sz="1400" u="none" strike="noStrike" cap="none" dirty="0">
                          <a:highlight>
                            <a:srgbClr val="FFFF00"/>
                          </a:highlight>
                          <a:latin typeface="+mn-lt"/>
                          <a:ea typeface="Calibri"/>
                          <a:cs typeface="Calibri"/>
                          <a:sym typeface="Calibri"/>
                        </a:rPr>
                        <a:t>Cursos para aplicação da lei (5% previsto no art.17)</a:t>
                      </a:r>
                      <a:endParaRPr sz="1400" u="none" strike="noStrike" cap="none" dirty="0">
                        <a:highlight>
                          <a:srgbClr val="FFFF00"/>
                        </a:highlight>
                        <a:latin typeface="+mn-lt"/>
                        <a:ea typeface="Calibri"/>
                        <a:cs typeface="Calibri"/>
                        <a:sym typeface="Calibri"/>
                      </a:endParaRPr>
                    </a:p>
                  </a:txBody>
                  <a:tcPr marL="68568" marR="68568" marT="9524" marB="0" anchor="ctr">
                    <a:solidFill>
                      <a:schemeClr val="bg1"/>
                    </a:solidFill>
                  </a:tcPr>
                </a:tc>
                <a:tc>
                  <a:txBody>
                    <a:bodyPr/>
                    <a:lstStyle/>
                    <a:p>
                      <a:pPr marL="0" marR="0" lvl="0" indent="0" algn="l" rtl="0">
                        <a:lnSpc>
                          <a:spcPct val="107000"/>
                        </a:lnSpc>
                        <a:spcBef>
                          <a:spcPts val="0"/>
                        </a:spcBef>
                        <a:spcAft>
                          <a:spcPts val="0"/>
                        </a:spcAft>
                        <a:buNone/>
                      </a:pPr>
                      <a:endParaRPr sz="1400" b="1" u="none" strike="noStrike" cap="none" dirty="0">
                        <a:highlight>
                          <a:srgbClr val="FFFF00"/>
                        </a:highlight>
                        <a:latin typeface="+mn-lt"/>
                        <a:ea typeface="Calibri"/>
                        <a:cs typeface="Calibri"/>
                        <a:sym typeface="Calibri"/>
                      </a:endParaRPr>
                    </a:p>
                  </a:txBody>
                  <a:tcPr marL="68568" marR="68568" marT="9524" marB="0" anchor="ctr">
                    <a:solidFill>
                      <a:schemeClr val="bg1"/>
                    </a:solidFill>
                  </a:tcPr>
                </a:tc>
                <a:tc>
                  <a:txBody>
                    <a:bodyPr/>
                    <a:lstStyle/>
                    <a:p>
                      <a:pPr marL="0" marR="0" lvl="0" indent="0" algn="l" rtl="0">
                        <a:lnSpc>
                          <a:spcPct val="107000"/>
                        </a:lnSpc>
                        <a:spcBef>
                          <a:spcPts val="0"/>
                        </a:spcBef>
                        <a:spcAft>
                          <a:spcPts val="0"/>
                        </a:spcAft>
                        <a:buNone/>
                      </a:pPr>
                      <a:r>
                        <a:rPr lang="pt-BR" sz="1400" b="0" u="none" strike="noStrike" cap="none" dirty="0">
                          <a:highlight>
                            <a:srgbClr val="FFFF00"/>
                          </a:highlight>
                          <a:latin typeface="+mn-lt"/>
                          <a:ea typeface="Calibri"/>
                          <a:cs typeface="Calibri"/>
                          <a:sym typeface="Calibri"/>
                        </a:rPr>
                        <a:t>Seminário                        </a:t>
                      </a:r>
                      <a:r>
                        <a:rPr lang="pt-BR" sz="1400" b="1" u="none" strike="noStrike" cap="none" dirty="0">
                          <a:highlight>
                            <a:srgbClr val="FFFF00"/>
                          </a:highlight>
                          <a:latin typeface="+mn-lt"/>
                          <a:ea typeface="Calibri"/>
                          <a:cs typeface="Calibri"/>
                          <a:sym typeface="Calibri"/>
                        </a:rPr>
                        <a:t>R$ 20.000,00 </a:t>
                      </a:r>
                      <a:r>
                        <a:rPr lang="pt-BR" sz="1400" b="0" u="none" strike="noStrike" cap="none" dirty="0">
                          <a:highlight>
                            <a:srgbClr val="FFFF00"/>
                          </a:highlight>
                          <a:latin typeface="+mn-lt"/>
                          <a:ea typeface="Calibri"/>
                          <a:cs typeface="Calibri"/>
                          <a:sym typeface="Calibri"/>
                        </a:rPr>
                        <a:t>Acessibilidade </a:t>
                      </a:r>
                      <a:endParaRPr sz="1400" b="0" u="none" strike="noStrike" cap="none" dirty="0">
                        <a:highlight>
                          <a:srgbClr val="FFFF00"/>
                        </a:highlight>
                        <a:latin typeface="+mn-lt"/>
                        <a:ea typeface="Calibri"/>
                        <a:cs typeface="Calibri"/>
                        <a:sym typeface="Calibri"/>
                      </a:endParaRPr>
                    </a:p>
                  </a:txBody>
                  <a:tcPr marL="91424" marR="91424" marT="12699" marB="0" anchor="ctr">
                    <a:solidFill>
                      <a:schemeClr val="bg1"/>
                    </a:solidFill>
                  </a:tcPr>
                </a:tc>
                <a:extLst>
                  <a:ext uri="{0D108BD9-81ED-4DB2-BD59-A6C34878D82A}">
                    <a16:rowId xmlns:a16="http://schemas.microsoft.com/office/drawing/2014/main" val="3011736220"/>
                  </a:ext>
                </a:extLst>
              </a:tr>
              <a:tr h="493167">
                <a:tc>
                  <a:txBody>
                    <a:bodyPr/>
                    <a:lstStyle/>
                    <a:p>
                      <a:pPr marL="0" marR="0" lvl="0" indent="0" algn="r" rtl="0">
                        <a:lnSpc>
                          <a:spcPct val="107000"/>
                        </a:lnSpc>
                        <a:spcBef>
                          <a:spcPts val="0"/>
                        </a:spcBef>
                        <a:spcAft>
                          <a:spcPts val="0"/>
                        </a:spcAft>
                        <a:buNone/>
                      </a:pPr>
                      <a:r>
                        <a:rPr lang="pt-BR" sz="1400" b="1" u="none" strike="noStrike" cap="none" dirty="0">
                          <a:latin typeface="+mn-lt"/>
                          <a:ea typeface="Calibri"/>
                          <a:cs typeface="Calibri"/>
                          <a:sym typeface="Calibri"/>
                        </a:rPr>
                        <a:t>TOTAL</a:t>
                      </a:r>
                      <a:endParaRPr sz="1400" b="1"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R$ 833.500,00</a:t>
                      </a:r>
                      <a:endParaRPr sz="1400" b="1" u="none" strike="noStrike" cap="none" dirty="0">
                        <a:latin typeface="+mn-lt"/>
                        <a:ea typeface="Calibri"/>
                        <a:cs typeface="Calibri"/>
                        <a:sym typeface="Calibri"/>
                      </a:endParaRPr>
                    </a:p>
                  </a:txBody>
                  <a:tcPr marL="68568" marR="68568" marT="9524"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R$ 832.830,00</a:t>
                      </a:r>
                      <a:endParaRPr sz="1400" b="1" u="none" strike="noStrike" cap="none" dirty="0">
                        <a:latin typeface="+mn-lt"/>
                        <a:ea typeface="Calibri"/>
                        <a:cs typeface="Calibri"/>
                        <a:sym typeface="Calibri"/>
                      </a:endParaRPr>
                    </a:p>
                  </a:txBody>
                  <a:tcPr marL="91424" marR="91424" marT="12699" marB="0" anchor="ctr">
                    <a:solidFill>
                      <a:schemeClr val="bg1"/>
                    </a:solidFill>
                  </a:tcPr>
                </a:tc>
                <a:extLst>
                  <a:ext uri="{0D108BD9-81ED-4DB2-BD59-A6C34878D82A}">
                    <a16:rowId xmlns:a16="http://schemas.microsoft.com/office/drawing/2014/main" val="10004"/>
                  </a:ext>
                </a:extLst>
              </a:tr>
            </a:tbl>
          </a:graphicData>
        </a:graphic>
      </p:graphicFrame>
      <p:sp>
        <p:nvSpPr>
          <p:cNvPr id="24600" name="Google Shape;225;p20">
            <a:extLst>
              <a:ext uri="{FF2B5EF4-FFF2-40B4-BE49-F238E27FC236}">
                <a16:creationId xmlns:a16="http://schemas.microsoft.com/office/drawing/2014/main" id="{7B2E1223-023D-2B6E-544D-2E423BC5FADB}"/>
              </a:ext>
            </a:extLst>
          </p:cNvPr>
          <p:cNvSpPr txBox="1">
            <a:spLocks noChangeArrowheads="1"/>
          </p:cNvSpPr>
          <p:nvPr/>
        </p:nvSpPr>
        <p:spPr bwMode="auto">
          <a:xfrm>
            <a:off x="262442" y="-2857"/>
            <a:ext cx="8402451"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B36A67A9-AF46-F799-60E7-DAF0C8D40687}"/>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20</a:t>
            </a:fld>
            <a:endParaRPr lang="pt-BR" altLang="pt-BR" sz="900" dirty="0">
              <a:solidFill>
                <a:srgbClr val="898989"/>
              </a:solidFill>
              <a:latin typeface="Arial" panose="020B0604020202020204" pitchFamily="34" charset="0"/>
            </a:endParaRPr>
          </a:p>
        </p:txBody>
      </p:sp>
      <p:grpSp>
        <p:nvGrpSpPr>
          <p:cNvPr id="3" name="Agrupar 2">
            <a:extLst>
              <a:ext uri="{FF2B5EF4-FFF2-40B4-BE49-F238E27FC236}">
                <a16:creationId xmlns:a16="http://schemas.microsoft.com/office/drawing/2014/main" id="{27EA385E-3D56-F39A-396C-961A5B0950FE}"/>
              </a:ext>
            </a:extLst>
          </p:cNvPr>
          <p:cNvGrpSpPr/>
          <p:nvPr/>
        </p:nvGrpSpPr>
        <p:grpSpPr>
          <a:xfrm>
            <a:off x="80010" y="4028679"/>
            <a:ext cx="2906607" cy="1194831"/>
            <a:chOff x="6511713" y="-87873"/>
            <a:chExt cx="2906607" cy="1194831"/>
          </a:xfrm>
        </p:grpSpPr>
        <p:sp>
          <p:nvSpPr>
            <p:cNvPr id="4" name="CaixaDeTexto 3">
              <a:extLst>
                <a:ext uri="{FF2B5EF4-FFF2-40B4-BE49-F238E27FC236}">
                  <a16:creationId xmlns:a16="http://schemas.microsoft.com/office/drawing/2014/main" id="{8B33FA6C-03A1-A36C-7562-28ED43002767}"/>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5" name="CaixaDeTexto 4">
              <a:extLst>
                <a:ext uri="{FF2B5EF4-FFF2-40B4-BE49-F238E27FC236}">
                  <a16:creationId xmlns:a16="http://schemas.microsoft.com/office/drawing/2014/main" id="{E8CE8F30-3B38-0042-4251-C0488EA3B453}"/>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6" name="CaixaDeTexto 5">
              <a:extLst>
                <a:ext uri="{FF2B5EF4-FFF2-40B4-BE49-F238E27FC236}">
                  <a16:creationId xmlns:a16="http://schemas.microsoft.com/office/drawing/2014/main" id="{2379B165-3896-3CAA-3DAE-030A685D7918}"/>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extLst>
      <p:ext uri="{BB962C8B-B14F-4D97-AF65-F5344CB8AC3E}">
        <p14:creationId xmlns:p14="http://schemas.microsoft.com/office/powerpoint/2010/main" val="497896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Google Shape;174;p14">
            <a:extLst>
              <a:ext uri="{FF2B5EF4-FFF2-40B4-BE49-F238E27FC236}">
                <a16:creationId xmlns:a16="http://schemas.microsoft.com/office/drawing/2014/main" id="{FDB9B4EE-62E2-C3CC-91B1-4BA8554FFFC1}"/>
              </a:ext>
            </a:extLst>
          </p:cNvPr>
          <p:cNvSpPr txBox="1">
            <a:spLocks noChangeArrowheads="1"/>
          </p:cNvSpPr>
          <p:nvPr/>
        </p:nvSpPr>
        <p:spPr bwMode="auto">
          <a:xfrm>
            <a:off x="262442" y="538698"/>
            <a:ext cx="8641528"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Editais de Fomento Direto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a:t>
            </a:r>
          </a:p>
        </p:txBody>
      </p:sp>
      <p:sp>
        <p:nvSpPr>
          <p:cNvPr id="26661" name="Google Shape;225;p20">
            <a:extLst>
              <a:ext uri="{FF2B5EF4-FFF2-40B4-BE49-F238E27FC236}">
                <a16:creationId xmlns:a16="http://schemas.microsoft.com/office/drawing/2014/main" id="{13B262B1-F099-8061-69C0-B20C74B68A40}"/>
              </a:ext>
            </a:extLst>
          </p:cNvPr>
          <p:cNvSpPr txBox="1">
            <a:spLocks noChangeArrowheads="1"/>
          </p:cNvSpPr>
          <p:nvPr/>
        </p:nvSpPr>
        <p:spPr bwMode="auto">
          <a:xfrm>
            <a:off x="262442" y="-635"/>
            <a:ext cx="8318313"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4F51EB9C-4173-5C8C-4DE1-C792507B078F}"/>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21</a:t>
            </a:fld>
            <a:endParaRPr lang="pt-BR" altLang="pt-BR" sz="900" dirty="0">
              <a:solidFill>
                <a:srgbClr val="898989"/>
              </a:solidFill>
              <a:latin typeface="Arial" panose="020B0604020202020204" pitchFamily="34" charset="0"/>
            </a:endParaRPr>
          </a:p>
        </p:txBody>
      </p:sp>
      <p:sp>
        <p:nvSpPr>
          <p:cNvPr id="4" name="CaixaDeTexto 3">
            <a:extLst>
              <a:ext uri="{FF2B5EF4-FFF2-40B4-BE49-F238E27FC236}">
                <a16:creationId xmlns:a16="http://schemas.microsoft.com/office/drawing/2014/main" id="{65C069E3-9B7D-23BF-5DF7-8F592AE1B2B5}"/>
              </a:ext>
            </a:extLst>
          </p:cNvPr>
          <p:cNvSpPr txBox="1"/>
          <p:nvPr/>
        </p:nvSpPr>
        <p:spPr>
          <a:xfrm>
            <a:off x="262442" y="1021103"/>
            <a:ext cx="8641528" cy="3134833"/>
          </a:xfrm>
          <a:prstGeom prst="rect">
            <a:avLst/>
          </a:prstGeom>
          <a:noFill/>
        </p:spPr>
        <p:txBody>
          <a:bodyPr wrap="square">
            <a:spAutoFit/>
          </a:bodyPr>
          <a:lstStyle/>
          <a:p>
            <a:pPr indent="360000" algn="just">
              <a:lnSpc>
                <a:spcPts val="3000"/>
              </a:lnSpc>
              <a:spcAft>
                <a:spcPts val="600"/>
              </a:spcAft>
            </a:pPr>
            <a:r>
              <a:rPr lang="pt-BR" sz="1800" dirty="0">
                <a:effectLst/>
                <a:latin typeface="+mn-lt"/>
                <a:ea typeface="Calibri" panose="020F0502020204030204" pitchFamily="34" charset="0"/>
                <a:cs typeface="Times New Roman" panose="02020603050405020304" pitchFamily="18" charset="0"/>
              </a:rPr>
              <a:t>A produção de conteúdos audiovisuais em São Bernardo do Campo cresceu exponencialmente com a criação do Centro de Audiovisual – CAV, e a recente Lei Aldir Blanc potencializou e expandiu ainda mais essa produção.  O aumento da atividade de criação de audiovisuais não só qualifica a linguagem artística e oxigena os efeitos culturais provindos desse processo, como também evidencia a sua importância como possibilidade social e econômica para jovens e adultos envolvidos nesse mercado.  Fomentar com editais a produção local é também injetar recursos financeiros na cadeia econômica do município, gerando empregos, qualificação profissional e recolhimento de impostos dentro da cidade.</a:t>
            </a:r>
          </a:p>
        </p:txBody>
      </p:sp>
      <p:grpSp>
        <p:nvGrpSpPr>
          <p:cNvPr id="3" name="Agrupar 2">
            <a:extLst>
              <a:ext uri="{FF2B5EF4-FFF2-40B4-BE49-F238E27FC236}">
                <a16:creationId xmlns:a16="http://schemas.microsoft.com/office/drawing/2014/main" id="{1F670C4A-BEFB-E905-E869-89A11314CBB6}"/>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92AF5A6A-A36D-ADEF-DA8C-CBAF83F7ACA3}"/>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D3E008D3-2D8A-BE8A-BCC4-A826C5DEE68D}"/>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B476C0ED-BD96-3E4A-B882-A23F625553FB}"/>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extLst>
      <p:ext uri="{BB962C8B-B14F-4D97-AF65-F5344CB8AC3E}">
        <p14:creationId xmlns:p14="http://schemas.microsoft.com/office/powerpoint/2010/main" val="41007329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Google Shape;174;p14">
            <a:extLst>
              <a:ext uri="{FF2B5EF4-FFF2-40B4-BE49-F238E27FC236}">
                <a16:creationId xmlns:a16="http://schemas.microsoft.com/office/drawing/2014/main" id="{FDB9B4EE-62E2-C3CC-91B1-4BA8554FFFC1}"/>
              </a:ext>
            </a:extLst>
          </p:cNvPr>
          <p:cNvSpPr txBox="1">
            <a:spLocks noChangeArrowheads="1"/>
          </p:cNvSpPr>
          <p:nvPr/>
        </p:nvSpPr>
        <p:spPr bwMode="auto">
          <a:xfrm>
            <a:off x="262442" y="557157"/>
            <a:ext cx="8630098"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Editais de Fomento Direto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a:t>
            </a:r>
          </a:p>
        </p:txBody>
      </p:sp>
      <p:sp>
        <p:nvSpPr>
          <p:cNvPr id="26660" name="Google Shape;177;p14">
            <a:extLst>
              <a:ext uri="{FF2B5EF4-FFF2-40B4-BE49-F238E27FC236}">
                <a16:creationId xmlns:a16="http://schemas.microsoft.com/office/drawing/2014/main" id="{FB184AE6-77F3-8DEB-3E0F-B95BFACAC9C3}"/>
              </a:ext>
            </a:extLst>
          </p:cNvPr>
          <p:cNvSpPr txBox="1">
            <a:spLocks noChangeArrowheads="1"/>
          </p:cNvSpPr>
          <p:nvPr/>
        </p:nvSpPr>
        <p:spPr bwMode="auto">
          <a:xfrm>
            <a:off x="262442" y="1033582"/>
            <a:ext cx="8619116" cy="615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None/>
            </a:pPr>
            <a:r>
              <a:rPr lang="pt-BR" altLang="pt-BR" sz="2000" b="1" dirty="0">
                <a:solidFill>
                  <a:srgbClr val="000000"/>
                </a:solidFill>
                <a:cs typeface="Calibri" panose="020F0502020204030204" pitchFamily="34" charset="0"/>
                <a:sym typeface="Calibri" panose="020F0502020204030204" pitchFamily="34" charset="0"/>
              </a:rPr>
              <a:t>Edital de Pareceristas – Seleção de Projetos Audiovisuais</a:t>
            </a:r>
          </a:p>
          <a:p>
            <a:pPr eaLnBrk="1" hangingPunct="1">
              <a:lnSpc>
                <a:spcPct val="100000"/>
              </a:lnSpc>
              <a:spcBef>
                <a:spcPct val="0"/>
              </a:spcBef>
              <a:buClr>
                <a:srgbClr val="000000"/>
              </a:buClr>
              <a:buFont typeface="Arial" panose="020B0604020202020204" pitchFamily="34" charset="0"/>
              <a:buNone/>
            </a:pP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6661" name="Google Shape;225;p20">
            <a:extLst>
              <a:ext uri="{FF2B5EF4-FFF2-40B4-BE49-F238E27FC236}">
                <a16:creationId xmlns:a16="http://schemas.microsoft.com/office/drawing/2014/main" id="{13B262B1-F099-8061-69C0-B20C74B68A40}"/>
              </a:ext>
            </a:extLst>
          </p:cNvPr>
          <p:cNvSpPr txBox="1">
            <a:spLocks noChangeArrowheads="1"/>
          </p:cNvSpPr>
          <p:nvPr/>
        </p:nvSpPr>
        <p:spPr bwMode="auto">
          <a:xfrm>
            <a:off x="262442" y="-635"/>
            <a:ext cx="8318313"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4F51EB9C-4173-5C8C-4DE1-C792507B078F}"/>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22</a:t>
            </a:fld>
            <a:endParaRPr lang="pt-BR" altLang="pt-BR" sz="900" dirty="0">
              <a:solidFill>
                <a:srgbClr val="898989"/>
              </a:solidFill>
              <a:latin typeface="Arial" panose="020B0604020202020204" pitchFamily="34" charset="0"/>
            </a:endParaRPr>
          </a:p>
        </p:txBody>
      </p:sp>
      <p:graphicFrame>
        <p:nvGraphicFramePr>
          <p:cNvPr id="3" name="Google Shape;162;p12">
            <a:extLst>
              <a:ext uri="{FF2B5EF4-FFF2-40B4-BE49-F238E27FC236}">
                <a16:creationId xmlns:a16="http://schemas.microsoft.com/office/drawing/2014/main" id="{9BE7864E-B94F-8D57-887E-06E45591AF25}"/>
              </a:ext>
            </a:extLst>
          </p:cNvPr>
          <p:cNvGraphicFramePr/>
          <p:nvPr>
            <p:extLst>
              <p:ext uri="{D42A27DB-BD31-4B8C-83A1-F6EECF244321}">
                <p14:modId xmlns:p14="http://schemas.microsoft.com/office/powerpoint/2010/main" val="4122136674"/>
              </p:ext>
            </p:extLst>
          </p:nvPr>
        </p:nvGraphicFramePr>
        <p:xfrm>
          <a:off x="262442" y="1512508"/>
          <a:ext cx="8619115" cy="2504255"/>
        </p:xfrm>
        <a:graphic>
          <a:graphicData uri="http://schemas.openxmlformats.org/drawingml/2006/table">
            <a:tbl>
              <a:tblPr firstRow="1" firstCol="1" bandRow="1">
                <a:noFill/>
              </a:tblPr>
              <a:tblGrid>
                <a:gridCol w="3703768">
                  <a:extLst>
                    <a:ext uri="{9D8B030D-6E8A-4147-A177-3AD203B41FA5}">
                      <a16:colId xmlns:a16="http://schemas.microsoft.com/office/drawing/2014/main" val="20000"/>
                    </a:ext>
                  </a:extLst>
                </a:gridCol>
                <a:gridCol w="1485900">
                  <a:extLst>
                    <a:ext uri="{9D8B030D-6E8A-4147-A177-3AD203B41FA5}">
                      <a16:colId xmlns:a16="http://schemas.microsoft.com/office/drawing/2014/main" val="3271945206"/>
                    </a:ext>
                  </a:extLst>
                </a:gridCol>
                <a:gridCol w="1222177">
                  <a:extLst>
                    <a:ext uri="{9D8B030D-6E8A-4147-A177-3AD203B41FA5}">
                      <a16:colId xmlns:a16="http://schemas.microsoft.com/office/drawing/2014/main" val="1835558840"/>
                    </a:ext>
                  </a:extLst>
                </a:gridCol>
                <a:gridCol w="2207270">
                  <a:extLst>
                    <a:ext uri="{9D8B030D-6E8A-4147-A177-3AD203B41FA5}">
                      <a16:colId xmlns:a16="http://schemas.microsoft.com/office/drawing/2014/main" val="20001"/>
                    </a:ext>
                  </a:extLst>
                </a:gridCol>
              </a:tblGrid>
              <a:tr h="459529">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EDITAIS DE FOMENTO</a:t>
                      </a:r>
                      <a:endParaRPr sz="1400" b="1"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VALOR POR EDITAL</a:t>
                      </a: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NÚMERO DE PRÊMIOS</a:t>
                      </a: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BANCA SELECIONADORA</a:t>
                      </a:r>
                    </a:p>
                  </a:txBody>
                  <a:tcPr marL="91425" marR="91425" marT="12712" marB="0" anchor="ctr">
                    <a:solidFill>
                      <a:schemeClr val="bg1"/>
                    </a:solidFill>
                  </a:tcPr>
                </a:tc>
                <a:extLst>
                  <a:ext uri="{0D108BD9-81ED-4DB2-BD59-A6C34878D82A}">
                    <a16:rowId xmlns:a16="http://schemas.microsoft.com/office/drawing/2014/main" val="10000"/>
                  </a:ext>
                </a:extLst>
              </a:tr>
              <a:tr h="0">
                <a:tc>
                  <a:txBody>
                    <a:bodyPr/>
                    <a:lstStyle/>
                    <a:p>
                      <a:pPr marL="0" marR="0" lvl="0" indent="0" algn="l" rtl="0">
                        <a:lnSpc>
                          <a:spcPct val="107000"/>
                        </a:lnSpc>
                        <a:spcBef>
                          <a:spcPts val="0"/>
                        </a:spcBef>
                        <a:spcAft>
                          <a:spcPts val="0"/>
                        </a:spcAft>
                        <a:buNone/>
                      </a:pPr>
                      <a:r>
                        <a:rPr lang="pt-BR" sz="1400" b="0" u="none" strike="noStrike" cap="none" dirty="0">
                          <a:latin typeface="+mn-lt"/>
                          <a:ea typeface="Calibri"/>
                          <a:cs typeface="Calibri"/>
                          <a:sym typeface="Calibri"/>
                        </a:rPr>
                        <a:t>EDITAL DE CURTAS / </a:t>
                      </a:r>
                      <a:r>
                        <a:rPr lang="pt-BR" sz="1400" b="0" i="1" u="none" strike="noStrike" cap="none" dirty="0">
                          <a:latin typeface="+mn-lt"/>
                          <a:ea typeface="Calibri"/>
                          <a:cs typeface="Calibri"/>
                          <a:sym typeface="Calibri"/>
                        </a:rPr>
                        <a:t>WEBSERIES</a:t>
                      </a:r>
                      <a:r>
                        <a:rPr lang="pt-BR" sz="1400" b="0" u="none" strike="noStrike" cap="none" dirty="0">
                          <a:latin typeface="+mn-lt"/>
                          <a:ea typeface="Calibri"/>
                          <a:cs typeface="Calibri"/>
                          <a:sym typeface="Calibri"/>
                        </a:rPr>
                        <a:t> (4 categorias)</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mn-lt"/>
                          <a:ea typeface="Calibri"/>
                          <a:cs typeface="Calibri"/>
                          <a:sym typeface="Calibri"/>
                        </a:rPr>
                        <a:t>R$ 1.520.000,00</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mn-lt"/>
                          <a:ea typeface="Calibri"/>
                          <a:cs typeface="Calibri"/>
                          <a:sym typeface="Calibri"/>
                        </a:rPr>
                        <a:t>42</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u="none" strike="noStrike" cap="none" dirty="0">
                          <a:latin typeface="+mn-lt"/>
                          <a:ea typeface="Calibri"/>
                          <a:cs typeface="Calibri"/>
                          <a:sym typeface="Calibri"/>
                        </a:rPr>
                        <a:t>1 coordenador SC</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u="none" strike="noStrike" cap="none" dirty="0">
                          <a:latin typeface="+mn-lt"/>
                          <a:ea typeface="Calibri"/>
                          <a:cs typeface="Calibri"/>
                          <a:sym typeface="Calibri"/>
                        </a:rPr>
                        <a:t>3 pareceristas</a:t>
                      </a:r>
                    </a:p>
                  </a:txBody>
                  <a:tcPr marL="91425" marR="91425" marT="12712" marB="0" anchor="ctr">
                    <a:solidFill>
                      <a:schemeClr val="bg1"/>
                    </a:solidFill>
                  </a:tcPr>
                </a:tc>
                <a:extLst>
                  <a:ext uri="{0D108BD9-81ED-4DB2-BD59-A6C34878D82A}">
                    <a16:rowId xmlns:a16="http://schemas.microsoft.com/office/drawing/2014/main" val="10001"/>
                  </a:ext>
                </a:extLst>
              </a:tr>
              <a:tr h="339031">
                <a:tc>
                  <a:txBody>
                    <a:bodyPr/>
                    <a:lstStyle/>
                    <a:p>
                      <a:pPr marL="0" marR="0" lvl="0" indent="0" algn="l" rtl="0">
                        <a:lnSpc>
                          <a:spcPct val="107000"/>
                        </a:lnSpc>
                        <a:spcBef>
                          <a:spcPts val="0"/>
                        </a:spcBef>
                        <a:spcAft>
                          <a:spcPts val="0"/>
                        </a:spcAft>
                        <a:buNone/>
                      </a:pPr>
                      <a:r>
                        <a:rPr lang="pt-BR" sz="1400" b="0" u="none" strike="noStrike" cap="none" dirty="0">
                          <a:latin typeface="+mn-lt"/>
                          <a:ea typeface="Calibri"/>
                          <a:cs typeface="Calibri"/>
                          <a:sym typeface="Calibri"/>
                        </a:rPr>
                        <a:t>EDITAL DE LONGAS / TELEFILME / PILOTO SÉRIE</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mn-lt"/>
                          <a:ea typeface="Calibri"/>
                          <a:cs typeface="Calibri"/>
                          <a:sym typeface="Calibri"/>
                        </a:rPr>
                        <a:t>R$ 1.260.000,00</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mn-lt"/>
                          <a:ea typeface="Calibri"/>
                          <a:cs typeface="Calibri"/>
                          <a:sym typeface="Calibri"/>
                        </a:rPr>
                        <a:t>4</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u="none" strike="noStrike" cap="none" dirty="0">
                          <a:latin typeface="+mn-lt"/>
                          <a:ea typeface="Calibri"/>
                          <a:cs typeface="Calibri"/>
                          <a:sym typeface="Calibri"/>
                        </a:rPr>
                        <a:t>1 coordenador SC</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u="none" strike="noStrike" cap="none" dirty="0">
                          <a:latin typeface="+mn-lt"/>
                          <a:ea typeface="Calibri"/>
                          <a:cs typeface="Calibri"/>
                          <a:sym typeface="Calibri"/>
                        </a:rPr>
                        <a:t>3 pareceristas</a:t>
                      </a:r>
                    </a:p>
                  </a:txBody>
                  <a:tcPr marL="91425" marR="91425" marT="12712" marB="0" anchor="ctr">
                    <a:solidFill>
                      <a:schemeClr val="bg1"/>
                    </a:solidFill>
                  </a:tcPr>
                </a:tc>
                <a:extLst>
                  <a:ext uri="{0D108BD9-81ED-4DB2-BD59-A6C34878D82A}">
                    <a16:rowId xmlns:a16="http://schemas.microsoft.com/office/drawing/2014/main" val="10002"/>
                  </a:ext>
                </a:extLst>
              </a:tr>
              <a:tr h="334762">
                <a:tc>
                  <a:txBody>
                    <a:bodyPr/>
                    <a:lstStyle/>
                    <a:p>
                      <a:pPr marL="0" marR="0" lvl="0" indent="0" algn="l" rtl="0">
                        <a:lnSpc>
                          <a:spcPct val="107000"/>
                        </a:lnSpc>
                        <a:spcBef>
                          <a:spcPts val="0"/>
                        </a:spcBef>
                        <a:spcAft>
                          <a:spcPts val="0"/>
                        </a:spcAft>
                        <a:buNone/>
                      </a:pPr>
                      <a:r>
                        <a:rPr lang="pt-BR" sz="1400" b="0" u="none" strike="noStrike" cap="none" dirty="0">
                          <a:latin typeface="+mn-lt"/>
                          <a:ea typeface="Calibri"/>
                          <a:cs typeface="Calibri"/>
                          <a:sym typeface="Calibri"/>
                        </a:rPr>
                        <a:t>EDITAL DE CONTEÚDOS DIGITAIS (4 categorias)</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mn-lt"/>
                          <a:ea typeface="Calibri"/>
                          <a:cs typeface="Calibri"/>
                          <a:sym typeface="Calibri"/>
                        </a:rPr>
                        <a:t>R$ 370.000,00</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mn-lt"/>
                          <a:ea typeface="Calibri"/>
                          <a:cs typeface="Calibri"/>
                          <a:sym typeface="Calibri"/>
                        </a:rPr>
                        <a:t>25</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u="none" strike="noStrike" cap="none" dirty="0">
                          <a:latin typeface="+mn-lt"/>
                          <a:ea typeface="Calibri"/>
                          <a:cs typeface="Calibri"/>
                          <a:sym typeface="Calibri"/>
                        </a:rPr>
                        <a:t>1 coordenador SC</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u="none" strike="noStrike" cap="none" dirty="0">
                          <a:latin typeface="+mn-lt"/>
                          <a:ea typeface="Calibri"/>
                          <a:cs typeface="Calibri"/>
                          <a:sym typeface="Calibri"/>
                        </a:rPr>
                        <a:t>3 pareceristas</a:t>
                      </a:r>
                    </a:p>
                  </a:txBody>
                  <a:tcPr marL="91425" marR="91425" marT="12712" marB="0" anchor="ctr">
                    <a:solidFill>
                      <a:schemeClr val="bg1"/>
                    </a:solidFill>
                  </a:tcPr>
                </a:tc>
                <a:extLst>
                  <a:ext uri="{0D108BD9-81ED-4DB2-BD59-A6C34878D82A}">
                    <a16:rowId xmlns:a16="http://schemas.microsoft.com/office/drawing/2014/main" val="10003"/>
                  </a:ext>
                </a:extLst>
              </a:tr>
              <a:tr h="301327">
                <a:tc>
                  <a:txBody>
                    <a:bodyPr/>
                    <a:lstStyle/>
                    <a:p>
                      <a:pPr marL="0" marR="0" lvl="0" indent="0" algn="l" rtl="0">
                        <a:lnSpc>
                          <a:spcPct val="107000"/>
                        </a:lnSpc>
                        <a:spcBef>
                          <a:spcPts val="0"/>
                        </a:spcBef>
                        <a:spcAft>
                          <a:spcPts val="0"/>
                        </a:spcAft>
                        <a:buNone/>
                      </a:pPr>
                      <a:r>
                        <a:rPr lang="pt-BR" sz="1400" b="0" u="none" strike="noStrike" cap="none" dirty="0">
                          <a:latin typeface="+mn-lt"/>
                          <a:ea typeface="Calibri"/>
                          <a:cs typeface="Calibri"/>
                          <a:sym typeface="Calibri"/>
                        </a:rPr>
                        <a:t>EDITAL DE SELEÇÃO </a:t>
                      </a:r>
                      <a:r>
                        <a:rPr lang="pt-BR" sz="1400" b="0" i="1" u="none" strike="noStrike" cap="none" dirty="0">
                          <a:latin typeface="+mn-lt"/>
                          <a:ea typeface="Calibri"/>
                          <a:cs typeface="Calibri"/>
                          <a:sym typeface="Calibri"/>
                        </a:rPr>
                        <a:t>STARTUPS</a:t>
                      </a:r>
                      <a:endParaRPr sz="1400" b="0" i="1"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mn-lt"/>
                          <a:ea typeface="Calibri"/>
                          <a:cs typeface="Calibri"/>
                          <a:sym typeface="Calibri"/>
                        </a:rPr>
                        <a:t>R$ 125.000,00</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mn-lt"/>
                          <a:ea typeface="Calibri"/>
                          <a:cs typeface="Calibri"/>
                          <a:sym typeface="Calibri"/>
                        </a:rPr>
                        <a:t>5</a:t>
                      </a:r>
                      <a:endParaRPr sz="1400" b="0"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u="none" strike="noStrike" cap="none" dirty="0">
                          <a:latin typeface="+mn-lt"/>
                          <a:ea typeface="Calibri"/>
                          <a:cs typeface="Calibri"/>
                          <a:sym typeface="Calibri"/>
                        </a:rPr>
                        <a:t>1 coordenador SC</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400" b="0" u="none" strike="noStrike" cap="none" dirty="0">
                          <a:latin typeface="+mn-lt"/>
                          <a:ea typeface="Calibri"/>
                          <a:cs typeface="Calibri"/>
                          <a:sym typeface="Calibri"/>
                        </a:rPr>
                        <a:t>3 pareceristas</a:t>
                      </a:r>
                    </a:p>
                  </a:txBody>
                  <a:tcPr marL="91425" marR="91425" marT="12712" marB="0" anchor="ctr">
                    <a:solidFill>
                      <a:schemeClr val="bg1"/>
                    </a:solidFill>
                  </a:tcPr>
                </a:tc>
                <a:extLst>
                  <a:ext uri="{0D108BD9-81ED-4DB2-BD59-A6C34878D82A}">
                    <a16:rowId xmlns:a16="http://schemas.microsoft.com/office/drawing/2014/main" val="10005"/>
                  </a:ext>
                </a:extLst>
              </a:tr>
              <a:tr h="286998">
                <a:tc>
                  <a:txBody>
                    <a:bodyPr/>
                    <a:lstStyle/>
                    <a:p>
                      <a:pPr marL="0" marR="0" lvl="0" indent="0" algn="r" rtl="0">
                        <a:lnSpc>
                          <a:spcPct val="107000"/>
                        </a:lnSpc>
                        <a:spcBef>
                          <a:spcPts val="0"/>
                        </a:spcBef>
                        <a:spcAft>
                          <a:spcPts val="0"/>
                        </a:spcAft>
                        <a:buNone/>
                      </a:pPr>
                      <a:r>
                        <a:rPr lang="pt-BR" sz="1400" b="1" u="none" strike="noStrike" cap="none" dirty="0">
                          <a:latin typeface="+mn-lt"/>
                          <a:ea typeface="Calibri"/>
                          <a:cs typeface="Calibri"/>
                          <a:sym typeface="Calibri"/>
                        </a:rPr>
                        <a:t>TOTAL</a:t>
                      </a:r>
                      <a:endParaRPr sz="1400" b="1"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R$ 3.275.000,00</a:t>
                      </a:r>
                      <a:endParaRPr sz="1400" b="1"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76</a:t>
                      </a:r>
                      <a:endParaRPr sz="1400" b="1" u="none" strike="noStrike" cap="none" dirty="0">
                        <a:latin typeface="+mn-lt"/>
                        <a:ea typeface="Calibri"/>
                        <a:cs typeface="Calibri"/>
                        <a:sym typeface="Calibri"/>
                      </a:endParaRPr>
                    </a:p>
                  </a:txBody>
                  <a:tcPr marL="91425" marR="91425" marT="12712"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mn-lt"/>
                          <a:ea typeface="Calibri"/>
                          <a:cs typeface="Calibri"/>
                          <a:sym typeface="Calibri"/>
                        </a:rPr>
                        <a:t>16</a:t>
                      </a:r>
                      <a:endParaRPr sz="1400" b="1" u="none" strike="noStrike" cap="none" dirty="0">
                        <a:latin typeface="+mn-lt"/>
                        <a:ea typeface="Calibri"/>
                        <a:cs typeface="Calibri"/>
                        <a:sym typeface="Calibri"/>
                      </a:endParaRPr>
                    </a:p>
                  </a:txBody>
                  <a:tcPr marL="91425" marR="91425" marT="12712" marB="0" anchor="ctr">
                    <a:solidFill>
                      <a:schemeClr val="bg1"/>
                    </a:solidFill>
                  </a:tcPr>
                </a:tc>
                <a:extLst>
                  <a:ext uri="{0D108BD9-81ED-4DB2-BD59-A6C34878D82A}">
                    <a16:rowId xmlns:a16="http://schemas.microsoft.com/office/drawing/2014/main" val="681964716"/>
                  </a:ext>
                </a:extLst>
              </a:tr>
            </a:tbl>
          </a:graphicData>
        </a:graphic>
      </p:graphicFrame>
      <p:grpSp>
        <p:nvGrpSpPr>
          <p:cNvPr id="4" name="Agrupar 3">
            <a:extLst>
              <a:ext uri="{FF2B5EF4-FFF2-40B4-BE49-F238E27FC236}">
                <a16:creationId xmlns:a16="http://schemas.microsoft.com/office/drawing/2014/main" id="{28021D02-6D4A-B9FB-3392-3CAA66523AA4}"/>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584BB546-5B1B-1123-65E7-4CE7C7A94775}"/>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B9EFD8B6-2FDD-59CE-F51D-5D4205C1B89D}"/>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8E67C5EE-97C3-DF0A-45D7-944D5927FACC}"/>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extLst>
      <p:ext uri="{BB962C8B-B14F-4D97-AF65-F5344CB8AC3E}">
        <p14:creationId xmlns:p14="http://schemas.microsoft.com/office/powerpoint/2010/main" val="1579134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Google Shape;174;p14">
            <a:extLst>
              <a:ext uri="{FF2B5EF4-FFF2-40B4-BE49-F238E27FC236}">
                <a16:creationId xmlns:a16="http://schemas.microsoft.com/office/drawing/2014/main" id="{FDB9B4EE-62E2-C3CC-91B1-4BA8554FFFC1}"/>
              </a:ext>
            </a:extLst>
          </p:cNvPr>
          <p:cNvSpPr txBox="1">
            <a:spLocks noChangeArrowheads="1"/>
          </p:cNvSpPr>
          <p:nvPr/>
        </p:nvSpPr>
        <p:spPr bwMode="auto">
          <a:xfrm>
            <a:off x="262442" y="502603"/>
            <a:ext cx="8641528"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Editais de Fomento Direto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a:t>
            </a:r>
          </a:p>
        </p:txBody>
      </p:sp>
      <p:graphicFrame>
        <p:nvGraphicFramePr>
          <p:cNvPr id="176" name="Google Shape;176;p14">
            <a:extLst>
              <a:ext uri="{FF2B5EF4-FFF2-40B4-BE49-F238E27FC236}">
                <a16:creationId xmlns:a16="http://schemas.microsoft.com/office/drawing/2014/main" id="{2B3AA448-FBF7-5F74-231D-AE0A94CD861D}"/>
              </a:ext>
            </a:extLst>
          </p:cNvPr>
          <p:cNvGraphicFramePr/>
          <p:nvPr>
            <p:extLst>
              <p:ext uri="{D42A27DB-BD31-4B8C-83A1-F6EECF244321}">
                <p14:modId xmlns:p14="http://schemas.microsoft.com/office/powerpoint/2010/main" val="2007267232"/>
              </p:ext>
            </p:extLst>
          </p:nvPr>
        </p:nvGraphicFramePr>
        <p:xfrm>
          <a:off x="262442" y="1888099"/>
          <a:ext cx="8641528" cy="2023697"/>
        </p:xfrm>
        <a:graphic>
          <a:graphicData uri="http://schemas.openxmlformats.org/drawingml/2006/table">
            <a:tbl>
              <a:tblPr firstRow="1" firstCol="1" bandRow="1">
                <a:noFill/>
              </a:tblPr>
              <a:tblGrid>
                <a:gridCol w="3338008">
                  <a:extLst>
                    <a:ext uri="{9D8B030D-6E8A-4147-A177-3AD203B41FA5}">
                      <a16:colId xmlns:a16="http://schemas.microsoft.com/office/drawing/2014/main" val="20000"/>
                    </a:ext>
                  </a:extLst>
                </a:gridCol>
                <a:gridCol w="971550">
                  <a:extLst>
                    <a:ext uri="{9D8B030D-6E8A-4147-A177-3AD203B41FA5}">
                      <a16:colId xmlns:a16="http://schemas.microsoft.com/office/drawing/2014/main" val="20001"/>
                    </a:ext>
                  </a:extLst>
                </a:gridCol>
                <a:gridCol w="2165985">
                  <a:extLst>
                    <a:ext uri="{9D8B030D-6E8A-4147-A177-3AD203B41FA5}">
                      <a16:colId xmlns:a16="http://schemas.microsoft.com/office/drawing/2014/main" val="20002"/>
                    </a:ext>
                  </a:extLst>
                </a:gridCol>
                <a:gridCol w="2165985">
                  <a:extLst>
                    <a:ext uri="{9D8B030D-6E8A-4147-A177-3AD203B41FA5}">
                      <a16:colId xmlns:a16="http://schemas.microsoft.com/office/drawing/2014/main" val="20003"/>
                    </a:ext>
                  </a:extLst>
                </a:gridCol>
              </a:tblGrid>
              <a:tr h="491792">
                <a:tc>
                  <a:txBody>
                    <a:bodyPr/>
                    <a:lstStyle/>
                    <a:p>
                      <a:pPr marL="0" marR="0" lvl="0" indent="0" algn="ctr" rtl="0">
                        <a:lnSpc>
                          <a:spcPct val="150000"/>
                        </a:lnSpc>
                        <a:spcBef>
                          <a:spcPts val="0"/>
                        </a:spcBef>
                        <a:spcAft>
                          <a:spcPts val="0"/>
                        </a:spcAft>
                        <a:buNone/>
                      </a:pPr>
                      <a:r>
                        <a:rPr lang="pt-BR" sz="1500" b="1" dirty="0">
                          <a:latin typeface="+mn-lt"/>
                          <a:ea typeface="Calibri"/>
                          <a:cs typeface="Calibri"/>
                          <a:sym typeface="Calibri"/>
                        </a:rPr>
                        <a:t>CATEGORIAS</a:t>
                      </a:r>
                      <a:endParaRPr lang="pt-BR" sz="1500" b="1" u="none" strike="noStrike" cap="none" dirty="0">
                        <a:latin typeface="+mn-lt"/>
                        <a:ea typeface="Calibri"/>
                        <a:cs typeface="Calibri"/>
                        <a:sym typeface="Calibri"/>
                      </a:endParaRPr>
                    </a:p>
                  </a:txBody>
                  <a:tcPr marL="68569" marR="68569" marT="0" marB="0" anchor="ctr">
                    <a:solidFill>
                      <a:schemeClr val="bg1"/>
                    </a:solidFill>
                  </a:tcPr>
                </a:tc>
                <a:tc>
                  <a:txBody>
                    <a:bodyPr/>
                    <a:lstStyle/>
                    <a:p>
                      <a:pPr marL="0" marR="0" lvl="0" indent="0" algn="ctr" rtl="0">
                        <a:lnSpc>
                          <a:spcPct val="150000"/>
                        </a:lnSpc>
                        <a:spcBef>
                          <a:spcPts val="0"/>
                        </a:spcBef>
                        <a:spcAft>
                          <a:spcPts val="0"/>
                        </a:spcAft>
                        <a:buNone/>
                      </a:pPr>
                      <a:r>
                        <a:rPr lang="pt-BR" sz="1500" b="1" u="none" strike="noStrike" cap="none" dirty="0">
                          <a:latin typeface="+mn-lt"/>
                          <a:ea typeface="Calibri"/>
                          <a:cs typeface="Calibri"/>
                          <a:sym typeface="Calibri"/>
                        </a:rPr>
                        <a:t>PRÊMIOS</a:t>
                      </a:r>
                    </a:p>
                  </a:txBody>
                  <a:tcPr marL="68569" marR="68569" marT="0" marB="0" anchor="ctr">
                    <a:solidFill>
                      <a:schemeClr val="bg1"/>
                    </a:solidFill>
                  </a:tcPr>
                </a:tc>
                <a:tc>
                  <a:txBody>
                    <a:bodyPr/>
                    <a:lstStyle/>
                    <a:p>
                      <a:pPr marL="0" marR="0" lvl="0" indent="0" algn="ctr" rtl="0">
                        <a:lnSpc>
                          <a:spcPct val="150000"/>
                        </a:lnSpc>
                        <a:spcBef>
                          <a:spcPts val="0"/>
                        </a:spcBef>
                        <a:spcAft>
                          <a:spcPts val="0"/>
                        </a:spcAft>
                        <a:buNone/>
                      </a:pPr>
                      <a:r>
                        <a:rPr lang="pt-BR" sz="1500" b="1" u="none" strike="noStrike" cap="none" dirty="0">
                          <a:latin typeface="+mn-lt"/>
                          <a:ea typeface="Calibri"/>
                          <a:cs typeface="Calibri"/>
                          <a:sym typeface="Calibri"/>
                        </a:rPr>
                        <a:t>PREMIAÇÃO</a:t>
                      </a:r>
                    </a:p>
                  </a:txBody>
                  <a:tcPr marL="68569" marR="68569" marT="0" marB="0" anchor="ctr">
                    <a:solidFill>
                      <a:schemeClr val="bg1"/>
                    </a:solidFill>
                  </a:tcPr>
                </a:tc>
                <a:tc>
                  <a:txBody>
                    <a:bodyPr/>
                    <a:lstStyle/>
                    <a:p>
                      <a:pPr marL="0" marR="0" lvl="0" indent="0" algn="ctr" rtl="0">
                        <a:lnSpc>
                          <a:spcPct val="150000"/>
                        </a:lnSpc>
                        <a:spcBef>
                          <a:spcPts val="0"/>
                        </a:spcBef>
                        <a:spcAft>
                          <a:spcPts val="0"/>
                        </a:spcAft>
                        <a:buNone/>
                      </a:pPr>
                      <a:r>
                        <a:rPr lang="pt-BR" sz="1500" b="1" u="none" strike="noStrike" cap="none" dirty="0">
                          <a:latin typeface="+mn-lt"/>
                          <a:ea typeface="Calibri"/>
                          <a:cs typeface="Calibri"/>
                          <a:sym typeface="Calibri"/>
                        </a:rPr>
                        <a:t>TOTAL</a:t>
                      </a:r>
                    </a:p>
                  </a:txBody>
                  <a:tcPr marL="68569" marR="68569" marT="0" marB="0" anchor="ctr">
                    <a:solidFill>
                      <a:schemeClr val="bg1"/>
                    </a:solidFill>
                  </a:tcPr>
                </a:tc>
                <a:extLst>
                  <a:ext uri="{0D108BD9-81ED-4DB2-BD59-A6C34878D82A}">
                    <a16:rowId xmlns:a16="http://schemas.microsoft.com/office/drawing/2014/main" val="10000"/>
                  </a:ext>
                </a:extLst>
              </a:tr>
              <a:tr h="398749">
                <a:tc>
                  <a:txBody>
                    <a:bodyPr/>
                    <a:lstStyle/>
                    <a:p>
                      <a:pPr marL="0" marR="0" lvl="0" indent="0" algn="l" rtl="0">
                        <a:lnSpc>
                          <a:spcPct val="150000"/>
                        </a:lnSpc>
                        <a:spcBef>
                          <a:spcPts val="0"/>
                        </a:spcBef>
                        <a:spcAft>
                          <a:spcPts val="0"/>
                        </a:spcAft>
                        <a:buNone/>
                      </a:pPr>
                      <a:r>
                        <a:rPr lang="pt-BR" sz="1500" dirty="0">
                          <a:latin typeface="+mn-lt"/>
                          <a:ea typeface="Calibri"/>
                          <a:cs typeface="Calibri"/>
                          <a:sym typeface="Calibri"/>
                        </a:rPr>
                        <a:t>Categoria D</a:t>
                      </a:r>
                      <a:r>
                        <a:rPr lang="pt-BR" sz="1500" u="none" strike="noStrike" cap="none" dirty="0">
                          <a:latin typeface="+mn-lt"/>
                          <a:ea typeface="Calibri"/>
                          <a:cs typeface="Calibri"/>
                          <a:sym typeface="Calibri"/>
                        </a:rPr>
                        <a:t>ocumentários / Não ficção</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6</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R$25.000,00</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R$ 150.000,00</a:t>
                      </a:r>
                    </a:p>
                  </a:txBody>
                  <a:tcPr marL="68569" marR="68569" marT="0" marB="0">
                    <a:solidFill>
                      <a:schemeClr val="bg1"/>
                    </a:solidFill>
                  </a:tcPr>
                </a:tc>
                <a:extLst>
                  <a:ext uri="{0D108BD9-81ED-4DB2-BD59-A6C34878D82A}">
                    <a16:rowId xmlns:a16="http://schemas.microsoft.com/office/drawing/2014/main" val="10001"/>
                  </a:ext>
                </a:extLst>
              </a:tr>
              <a:tr h="362268">
                <a:tc>
                  <a:txBody>
                    <a:bodyPr/>
                    <a:lstStyle/>
                    <a:p>
                      <a:pPr marL="0" marR="0" lvl="0" indent="0" algn="l" rtl="0">
                        <a:lnSpc>
                          <a:spcPct val="150000"/>
                        </a:lnSpc>
                        <a:spcBef>
                          <a:spcPts val="0"/>
                        </a:spcBef>
                        <a:spcAft>
                          <a:spcPts val="0"/>
                        </a:spcAft>
                        <a:buNone/>
                      </a:pPr>
                      <a:r>
                        <a:rPr lang="pt-BR" sz="1500" dirty="0">
                          <a:latin typeface="+mn-lt"/>
                          <a:ea typeface="Calibri"/>
                          <a:cs typeface="Calibri"/>
                          <a:sym typeface="Calibri"/>
                        </a:rPr>
                        <a:t>Categoria F</a:t>
                      </a:r>
                      <a:r>
                        <a:rPr lang="pt-BR" sz="1500" u="none" strike="noStrike" cap="none" dirty="0">
                          <a:latin typeface="+mn-lt"/>
                          <a:ea typeface="Calibri"/>
                          <a:cs typeface="Calibri"/>
                          <a:sym typeface="Calibri"/>
                        </a:rPr>
                        <a:t>icção</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3</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R$25.000,00</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R$ 75.000,00</a:t>
                      </a:r>
                    </a:p>
                  </a:txBody>
                  <a:tcPr marL="68569" marR="68569" marT="0" marB="0">
                    <a:solidFill>
                      <a:schemeClr val="bg1"/>
                    </a:solidFill>
                  </a:tcPr>
                </a:tc>
                <a:extLst>
                  <a:ext uri="{0D108BD9-81ED-4DB2-BD59-A6C34878D82A}">
                    <a16:rowId xmlns:a16="http://schemas.microsoft.com/office/drawing/2014/main" val="10002"/>
                  </a:ext>
                </a:extLst>
              </a:tr>
              <a:tr h="385444">
                <a:tc>
                  <a:txBody>
                    <a:bodyPr/>
                    <a:lstStyle/>
                    <a:p>
                      <a:pPr marL="0" marR="0" lvl="0" indent="0" algn="l" rtl="0">
                        <a:lnSpc>
                          <a:spcPct val="150000"/>
                        </a:lnSpc>
                        <a:spcBef>
                          <a:spcPts val="0"/>
                        </a:spcBef>
                        <a:spcAft>
                          <a:spcPts val="0"/>
                        </a:spcAft>
                        <a:buNone/>
                      </a:pPr>
                      <a:r>
                        <a:rPr lang="pt-BR" sz="1500" dirty="0">
                          <a:latin typeface="+mn-lt"/>
                          <a:ea typeface="Calibri"/>
                          <a:cs typeface="Calibri"/>
                          <a:sym typeface="Calibri"/>
                        </a:rPr>
                        <a:t>Categoria A</a:t>
                      </a:r>
                      <a:r>
                        <a:rPr lang="pt-BR" sz="1500" u="none" strike="noStrike" cap="none" dirty="0">
                          <a:latin typeface="+mn-lt"/>
                          <a:ea typeface="Calibri"/>
                          <a:cs typeface="Calibri"/>
                          <a:sym typeface="Calibri"/>
                        </a:rPr>
                        <a:t>nimação</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3</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R$25.000,00</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R$  75.000,00</a:t>
                      </a:r>
                    </a:p>
                  </a:txBody>
                  <a:tcPr marL="68569" marR="68569" marT="0" marB="0">
                    <a:solidFill>
                      <a:schemeClr val="bg1"/>
                    </a:solidFill>
                  </a:tcPr>
                </a:tc>
                <a:extLst>
                  <a:ext uri="{0D108BD9-81ED-4DB2-BD59-A6C34878D82A}">
                    <a16:rowId xmlns:a16="http://schemas.microsoft.com/office/drawing/2014/main" val="10003"/>
                  </a:ext>
                </a:extLst>
              </a:tr>
              <a:tr h="385444">
                <a:tc>
                  <a:txBody>
                    <a:bodyPr/>
                    <a:lstStyle/>
                    <a:p>
                      <a:pPr marL="0" marR="0" lvl="0" indent="0" algn="r" rtl="0">
                        <a:lnSpc>
                          <a:spcPct val="150000"/>
                        </a:lnSpc>
                        <a:spcBef>
                          <a:spcPts val="0"/>
                        </a:spcBef>
                        <a:spcAft>
                          <a:spcPts val="0"/>
                        </a:spcAft>
                        <a:buNone/>
                      </a:pPr>
                      <a:r>
                        <a:rPr lang="pt-BR" sz="1500" b="1" u="none" strike="noStrike" cap="none" dirty="0">
                          <a:latin typeface="+mn-lt"/>
                          <a:ea typeface="Calibri"/>
                          <a:cs typeface="Calibri"/>
                          <a:sym typeface="Calibri"/>
                        </a:rPr>
                        <a:t>TOTAL</a:t>
                      </a:r>
                      <a:endParaRPr sz="1500" b="1"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b="1" u="none" strike="noStrike" cap="none" dirty="0">
                          <a:latin typeface="+mn-lt"/>
                          <a:ea typeface="Calibri"/>
                          <a:cs typeface="Calibri"/>
                          <a:sym typeface="Calibri"/>
                        </a:rPr>
                        <a:t>12</a:t>
                      </a:r>
                      <a:endParaRPr sz="1500" b="1"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 </a:t>
                      </a:r>
                      <a:endParaRPr sz="1500" u="none" strike="noStrike" cap="none" dirty="0">
                        <a:latin typeface="+mn-lt"/>
                        <a:ea typeface="Calibri"/>
                        <a:cs typeface="Calibri"/>
                        <a:sym typeface="Calibri"/>
                      </a:endParaRPr>
                    </a:p>
                  </a:txBody>
                  <a:tcPr marL="68569" marR="68569" marT="0" marB="0">
                    <a:solidFill>
                      <a:schemeClr val="bg1"/>
                    </a:solidFill>
                  </a:tcPr>
                </a:tc>
                <a:tc>
                  <a:txBody>
                    <a:bodyPr/>
                    <a:lstStyle/>
                    <a:p>
                      <a:pPr marL="0" marR="0" lvl="0" indent="0" algn="ctr" rtl="0">
                        <a:lnSpc>
                          <a:spcPct val="150000"/>
                        </a:lnSpc>
                        <a:spcBef>
                          <a:spcPts val="0"/>
                        </a:spcBef>
                        <a:spcAft>
                          <a:spcPts val="0"/>
                        </a:spcAft>
                        <a:buNone/>
                      </a:pPr>
                      <a:r>
                        <a:rPr lang="pt-BR" sz="1500" b="1" u="none" strike="noStrike" cap="none" dirty="0">
                          <a:latin typeface="+mn-lt"/>
                          <a:ea typeface="Calibri"/>
                          <a:cs typeface="Calibri"/>
                          <a:sym typeface="Calibri"/>
                        </a:rPr>
                        <a:t>R$ 300.000,00</a:t>
                      </a:r>
                    </a:p>
                  </a:txBody>
                  <a:tcPr marL="68569" marR="68569" marT="0" marB="0">
                    <a:solidFill>
                      <a:schemeClr val="bg1"/>
                    </a:solidFill>
                  </a:tcPr>
                </a:tc>
                <a:extLst>
                  <a:ext uri="{0D108BD9-81ED-4DB2-BD59-A6C34878D82A}">
                    <a16:rowId xmlns:a16="http://schemas.microsoft.com/office/drawing/2014/main" val="10004"/>
                  </a:ext>
                </a:extLst>
              </a:tr>
            </a:tbl>
          </a:graphicData>
        </a:graphic>
      </p:graphicFrame>
      <p:sp>
        <p:nvSpPr>
          <p:cNvPr id="26660" name="Google Shape;177;p14">
            <a:extLst>
              <a:ext uri="{FF2B5EF4-FFF2-40B4-BE49-F238E27FC236}">
                <a16:creationId xmlns:a16="http://schemas.microsoft.com/office/drawing/2014/main" id="{FB184AE6-77F3-8DEB-3E0F-B95BFACAC9C3}"/>
              </a:ext>
            </a:extLst>
          </p:cNvPr>
          <p:cNvSpPr txBox="1">
            <a:spLocks noChangeArrowheads="1"/>
          </p:cNvSpPr>
          <p:nvPr/>
        </p:nvSpPr>
        <p:spPr bwMode="auto">
          <a:xfrm>
            <a:off x="262442" y="935038"/>
            <a:ext cx="8641528"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Font typeface="Arial" panose="020B0604020202020204" pitchFamily="34" charset="0"/>
              <a:buNone/>
            </a:pPr>
            <a:r>
              <a:rPr lang="pt-BR" altLang="pt-BR" sz="1800" b="1" dirty="0">
                <a:solidFill>
                  <a:srgbClr val="000000"/>
                </a:solidFill>
                <a:ea typeface="Arial" panose="020B0604020202020204" pitchFamily="34" charset="0"/>
                <a:cs typeface="Calibri" panose="020F0502020204030204" pitchFamily="34" charset="0"/>
                <a:sym typeface="Calibri" panose="020F0502020204030204" pitchFamily="34" charset="0"/>
              </a:rPr>
              <a:t>. Edital de Curtas e </a:t>
            </a:r>
            <a:r>
              <a:rPr lang="pt-BR" altLang="pt-BR" sz="1800" b="1" i="1" dirty="0" err="1">
                <a:solidFill>
                  <a:srgbClr val="000000"/>
                </a:solidFill>
                <a:ea typeface="Arial" panose="020B0604020202020204" pitchFamily="34" charset="0"/>
                <a:cs typeface="Calibri" panose="020F0502020204030204" pitchFamily="34" charset="0"/>
                <a:sym typeface="Calibri" panose="020F0502020204030204" pitchFamily="34" charset="0"/>
              </a:rPr>
              <a:t>Webseries</a:t>
            </a:r>
            <a:r>
              <a:rPr lang="pt-BR" altLang="pt-BR" sz="1800" b="1" dirty="0">
                <a:solidFill>
                  <a:srgbClr val="000000"/>
                </a:solidFill>
                <a:ea typeface="Arial" panose="020B0604020202020204" pitchFamily="34" charset="0"/>
                <a:cs typeface="Calibri" panose="020F0502020204030204" pitchFamily="34" charset="0"/>
                <a:sym typeface="Calibri" panose="020F0502020204030204" pitchFamily="34" charset="0"/>
              </a:rPr>
              <a:t>  - Primeira obra / Iniciantes  </a:t>
            </a:r>
            <a:r>
              <a:rPr lang="pt-BR" altLang="pt-BR" sz="1800" b="1" dirty="0">
                <a:solidFill>
                  <a:srgbClr val="FF0000"/>
                </a:solidFill>
                <a:ea typeface="Arial" panose="020B0604020202020204" pitchFamily="34" charset="0"/>
                <a:cs typeface="Calibri" panose="020F0502020204030204" pitchFamily="34" charset="0"/>
                <a:sym typeface="Calibri" panose="020F0502020204030204" pitchFamily="34" charset="0"/>
              </a:rPr>
              <a:t>NOVA PROPOSTA</a:t>
            </a:r>
          </a:p>
          <a:p>
            <a:pPr eaLnBrk="1" hangingPunct="1">
              <a:lnSpc>
                <a:spcPct val="100000"/>
              </a:lnSpc>
              <a:spcBef>
                <a:spcPct val="0"/>
              </a:spcBef>
              <a:buClr>
                <a:srgbClr val="000000"/>
              </a:buClr>
              <a:buFont typeface="Arial" panose="020B0604020202020204" pitchFamily="34" charset="0"/>
              <a:buNone/>
            </a:pP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6661" name="Google Shape;225;p20">
            <a:extLst>
              <a:ext uri="{FF2B5EF4-FFF2-40B4-BE49-F238E27FC236}">
                <a16:creationId xmlns:a16="http://schemas.microsoft.com/office/drawing/2014/main" id="{13B262B1-F099-8061-69C0-B20C74B68A40}"/>
              </a:ext>
            </a:extLst>
          </p:cNvPr>
          <p:cNvSpPr txBox="1">
            <a:spLocks noChangeArrowheads="1"/>
          </p:cNvSpPr>
          <p:nvPr/>
        </p:nvSpPr>
        <p:spPr bwMode="auto">
          <a:xfrm>
            <a:off x="262442" y="-635"/>
            <a:ext cx="8318313"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4F51EB9C-4173-5C8C-4DE1-C792507B078F}"/>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23</a:t>
            </a:fld>
            <a:endParaRPr lang="pt-BR" altLang="pt-BR" sz="900" dirty="0">
              <a:solidFill>
                <a:srgbClr val="898989"/>
              </a:solidFill>
              <a:latin typeface="Arial" panose="020B0604020202020204" pitchFamily="34" charset="0"/>
            </a:endParaRPr>
          </a:p>
        </p:txBody>
      </p:sp>
      <p:sp>
        <p:nvSpPr>
          <p:cNvPr id="4" name="CaixaDeTexto 3">
            <a:extLst>
              <a:ext uri="{FF2B5EF4-FFF2-40B4-BE49-F238E27FC236}">
                <a16:creationId xmlns:a16="http://schemas.microsoft.com/office/drawing/2014/main" id="{65C069E3-9B7D-23BF-5DF7-8F592AE1B2B5}"/>
              </a:ext>
            </a:extLst>
          </p:cNvPr>
          <p:cNvSpPr txBox="1"/>
          <p:nvPr/>
        </p:nvSpPr>
        <p:spPr>
          <a:xfrm>
            <a:off x="262442" y="1331481"/>
            <a:ext cx="8641528" cy="358816"/>
          </a:xfrm>
          <a:prstGeom prst="rect">
            <a:avLst/>
          </a:prstGeom>
          <a:noFill/>
        </p:spPr>
        <p:txBody>
          <a:bodyPr wrap="square">
            <a:spAutoFit/>
          </a:bodyPr>
          <a:lstStyle/>
          <a:p>
            <a:pPr algn="ctr">
              <a:lnSpc>
                <a:spcPct val="115000"/>
              </a:lnSpc>
              <a:spcAft>
                <a:spcPts val="1000"/>
              </a:spcAft>
            </a:pPr>
            <a:r>
              <a:rPr lang="pt-BR" sz="1600" dirty="0">
                <a:effectLst/>
                <a:latin typeface="Calibri" panose="020F0502020204030204" pitchFamily="34" charset="0"/>
                <a:ea typeface="Calibri" panose="020F0502020204030204" pitchFamily="34" charset="0"/>
                <a:cs typeface="Times New Roman" panose="02020603050405020304" pitchFamily="18" charset="0"/>
              </a:rPr>
              <a:t>Premiar estudantes, produtores iniciantes e profissionais que estão em sua primeira produção. </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3" name="Agrupar 2">
            <a:extLst>
              <a:ext uri="{FF2B5EF4-FFF2-40B4-BE49-F238E27FC236}">
                <a16:creationId xmlns:a16="http://schemas.microsoft.com/office/drawing/2014/main" id="{F2E87453-0F82-78F0-B446-9EC77EC5FF75}"/>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0E52B184-8D92-418E-8653-3BF3F043CEA9}"/>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794642C9-0178-98A8-3FF1-73A5F43DF705}"/>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86A131F6-84FC-BD98-E7D6-443CE5DF7E04}"/>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extLst>
      <p:ext uri="{BB962C8B-B14F-4D97-AF65-F5344CB8AC3E}">
        <p14:creationId xmlns:p14="http://schemas.microsoft.com/office/powerpoint/2010/main" val="2405979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Google Shape;182;p15">
            <a:extLst>
              <a:ext uri="{FF2B5EF4-FFF2-40B4-BE49-F238E27FC236}">
                <a16:creationId xmlns:a16="http://schemas.microsoft.com/office/drawing/2014/main" id="{CD4EA901-5015-C27F-7B73-226B4AF67F64}"/>
              </a:ext>
            </a:extLst>
          </p:cNvPr>
          <p:cNvSpPr txBox="1">
            <a:spLocks noChangeArrowheads="1"/>
          </p:cNvSpPr>
          <p:nvPr/>
        </p:nvSpPr>
        <p:spPr bwMode="auto">
          <a:xfrm>
            <a:off x="251012" y="497840"/>
            <a:ext cx="8591363"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Editais de Fomento Direto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a:t>
            </a:r>
          </a:p>
        </p:txBody>
      </p:sp>
      <p:graphicFrame>
        <p:nvGraphicFramePr>
          <p:cNvPr id="184" name="Google Shape;184;p15">
            <a:extLst>
              <a:ext uri="{FF2B5EF4-FFF2-40B4-BE49-F238E27FC236}">
                <a16:creationId xmlns:a16="http://schemas.microsoft.com/office/drawing/2014/main" id="{2DF4BC3D-BEC9-7BF0-D001-49B6137EFF94}"/>
              </a:ext>
            </a:extLst>
          </p:cNvPr>
          <p:cNvGraphicFramePr/>
          <p:nvPr>
            <p:extLst>
              <p:ext uri="{D42A27DB-BD31-4B8C-83A1-F6EECF244321}">
                <p14:modId xmlns:p14="http://schemas.microsoft.com/office/powerpoint/2010/main" val="2454093771"/>
              </p:ext>
            </p:extLst>
          </p:nvPr>
        </p:nvGraphicFramePr>
        <p:xfrm>
          <a:off x="273872" y="1826493"/>
          <a:ext cx="8591362" cy="2108862"/>
        </p:xfrm>
        <a:graphic>
          <a:graphicData uri="http://schemas.openxmlformats.org/drawingml/2006/table">
            <a:tbl>
              <a:tblPr firstRow="1" firstCol="1" bandRow="1">
                <a:noFill/>
              </a:tblPr>
              <a:tblGrid>
                <a:gridCol w="3463738">
                  <a:extLst>
                    <a:ext uri="{9D8B030D-6E8A-4147-A177-3AD203B41FA5}">
                      <a16:colId xmlns:a16="http://schemas.microsoft.com/office/drawing/2014/main" val="20000"/>
                    </a:ext>
                  </a:extLst>
                </a:gridCol>
                <a:gridCol w="857250">
                  <a:extLst>
                    <a:ext uri="{9D8B030D-6E8A-4147-A177-3AD203B41FA5}">
                      <a16:colId xmlns:a16="http://schemas.microsoft.com/office/drawing/2014/main" val="20001"/>
                    </a:ext>
                  </a:extLst>
                </a:gridCol>
                <a:gridCol w="2135187">
                  <a:extLst>
                    <a:ext uri="{9D8B030D-6E8A-4147-A177-3AD203B41FA5}">
                      <a16:colId xmlns:a16="http://schemas.microsoft.com/office/drawing/2014/main" val="20002"/>
                    </a:ext>
                  </a:extLst>
                </a:gridCol>
                <a:gridCol w="2135187">
                  <a:extLst>
                    <a:ext uri="{9D8B030D-6E8A-4147-A177-3AD203B41FA5}">
                      <a16:colId xmlns:a16="http://schemas.microsoft.com/office/drawing/2014/main" val="20003"/>
                    </a:ext>
                  </a:extLst>
                </a:gridCol>
              </a:tblGrid>
              <a:tr h="477460">
                <a:tc>
                  <a:txBody>
                    <a:bodyPr/>
                    <a:lstStyle/>
                    <a:p>
                      <a:pPr marL="0" marR="0" lvl="0" indent="0" algn="ctr" rtl="0">
                        <a:lnSpc>
                          <a:spcPct val="150000"/>
                        </a:lnSpc>
                        <a:spcBef>
                          <a:spcPts val="0"/>
                        </a:spcBef>
                        <a:spcAft>
                          <a:spcPts val="0"/>
                        </a:spcAft>
                        <a:buNone/>
                      </a:pPr>
                      <a:r>
                        <a:rPr lang="pt-BR" sz="1400" b="1" dirty="0">
                          <a:latin typeface="Calibri"/>
                          <a:ea typeface="Calibri"/>
                          <a:cs typeface="Calibri"/>
                          <a:sym typeface="Calibri"/>
                        </a:rPr>
                        <a:t>CATEGORIAS</a:t>
                      </a:r>
                      <a:endParaRPr lang="pt-BR" sz="1400" b="1"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b="1" u="none" strike="noStrike" cap="none" dirty="0">
                          <a:latin typeface="Calibri"/>
                          <a:ea typeface="Calibri"/>
                          <a:cs typeface="Calibri"/>
                          <a:sym typeface="Calibri"/>
                        </a:rPr>
                        <a:t>PRÊMIOS</a:t>
                      </a: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b="1" u="none" strike="noStrike" cap="none" dirty="0">
                          <a:latin typeface="Calibri"/>
                          <a:ea typeface="Calibri"/>
                          <a:cs typeface="Calibri"/>
                          <a:sym typeface="Calibri"/>
                        </a:rPr>
                        <a:t>PREMIAÇÃO</a:t>
                      </a: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b="1" u="none" strike="noStrike" cap="none" dirty="0">
                          <a:latin typeface="Calibri"/>
                          <a:ea typeface="Calibri"/>
                          <a:cs typeface="Calibri"/>
                          <a:sym typeface="Calibri"/>
                        </a:rPr>
                        <a:t>TOTAL</a:t>
                      </a:r>
                    </a:p>
                  </a:txBody>
                  <a:tcPr marL="68581" marR="68581" marT="0" marB="0" anchor="ctr">
                    <a:solidFill>
                      <a:schemeClr val="bg1"/>
                    </a:solidFill>
                  </a:tcPr>
                </a:tc>
                <a:extLst>
                  <a:ext uri="{0D108BD9-81ED-4DB2-BD59-A6C34878D82A}">
                    <a16:rowId xmlns:a16="http://schemas.microsoft.com/office/drawing/2014/main" val="10000"/>
                  </a:ext>
                </a:extLst>
              </a:tr>
              <a:tr h="384555">
                <a:tc>
                  <a:txBody>
                    <a:bodyPr/>
                    <a:lstStyle/>
                    <a:p>
                      <a:pPr marL="0" marR="0" lvl="0" indent="0" algn="l" rtl="0">
                        <a:lnSpc>
                          <a:spcPct val="150000"/>
                        </a:lnSpc>
                        <a:spcBef>
                          <a:spcPts val="0"/>
                        </a:spcBef>
                        <a:spcAft>
                          <a:spcPts val="0"/>
                        </a:spcAft>
                        <a:buNone/>
                      </a:pPr>
                      <a:r>
                        <a:rPr lang="pt-BR" sz="1400" dirty="0">
                          <a:latin typeface="Calibri"/>
                          <a:ea typeface="Calibri"/>
                          <a:cs typeface="Calibri"/>
                          <a:sym typeface="Calibri"/>
                        </a:rPr>
                        <a:t>Categoria Do</a:t>
                      </a:r>
                      <a:r>
                        <a:rPr lang="pt-BR" sz="1400" u="none" strike="noStrike" cap="none" dirty="0">
                          <a:latin typeface="Calibri"/>
                          <a:ea typeface="Calibri"/>
                          <a:cs typeface="Calibri"/>
                          <a:sym typeface="Calibri"/>
                        </a:rPr>
                        <a:t>cumentários / não ficção</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8</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R$ 40.000,00</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R$ 280.000,00</a:t>
                      </a:r>
                      <a:endParaRPr sz="1400" u="none" strike="noStrike" cap="none" dirty="0">
                        <a:latin typeface="Calibri"/>
                        <a:ea typeface="Calibri"/>
                        <a:cs typeface="Calibri"/>
                        <a:sym typeface="Calibri"/>
                      </a:endParaRPr>
                    </a:p>
                  </a:txBody>
                  <a:tcPr marL="68581" marR="68581" marT="0" marB="0" anchor="ctr">
                    <a:solidFill>
                      <a:schemeClr val="bg1"/>
                    </a:solidFill>
                  </a:tcPr>
                </a:tc>
                <a:extLst>
                  <a:ext uri="{0D108BD9-81ED-4DB2-BD59-A6C34878D82A}">
                    <a16:rowId xmlns:a16="http://schemas.microsoft.com/office/drawing/2014/main" val="10001"/>
                  </a:ext>
                </a:extLst>
              </a:tr>
              <a:tr h="369427">
                <a:tc>
                  <a:txBody>
                    <a:bodyPr/>
                    <a:lstStyle/>
                    <a:p>
                      <a:pPr marL="0" marR="0" lvl="0" indent="0" algn="l" rtl="0">
                        <a:lnSpc>
                          <a:spcPct val="150000"/>
                        </a:lnSpc>
                        <a:spcBef>
                          <a:spcPts val="0"/>
                        </a:spcBef>
                        <a:spcAft>
                          <a:spcPts val="0"/>
                        </a:spcAft>
                        <a:buNone/>
                      </a:pPr>
                      <a:r>
                        <a:rPr lang="pt-BR" sz="1400" dirty="0">
                          <a:latin typeface="Calibri"/>
                          <a:ea typeface="Calibri"/>
                          <a:cs typeface="Calibri"/>
                          <a:sym typeface="Calibri"/>
                        </a:rPr>
                        <a:t>Categoria F</a:t>
                      </a:r>
                      <a:r>
                        <a:rPr lang="pt-BR" sz="1400" u="none" strike="noStrike" cap="none" dirty="0">
                          <a:latin typeface="Calibri"/>
                          <a:ea typeface="Calibri"/>
                          <a:cs typeface="Calibri"/>
                          <a:sym typeface="Calibri"/>
                        </a:rPr>
                        <a:t>icção / animação</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8</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R$ 45.000,00</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R$ 360.000,00</a:t>
                      </a:r>
                      <a:endParaRPr sz="1400" u="none" strike="noStrike" cap="none" dirty="0">
                        <a:latin typeface="Calibri"/>
                        <a:ea typeface="Calibri"/>
                        <a:cs typeface="Calibri"/>
                        <a:sym typeface="Calibri"/>
                      </a:endParaRPr>
                    </a:p>
                  </a:txBody>
                  <a:tcPr marL="68581" marR="68581" marT="0" marB="0" anchor="ctr">
                    <a:solidFill>
                      <a:schemeClr val="bg1"/>
                    </a:solidFill>
                  </a:tcPr>
                </a:tc>
                <a:extLst>
                  <a:ext uri="{0D108BD9-81ED-4DB2-BD59-A6C34878D82A}">
                    <a16:rowId xmlns:a16="http://schemas.microsoft.com/office/drawing/2014/main" val="10002"/>
                  </a:ext>
                </a:extLst>
              </a:tr>
              <a:tr h="501374">
                <a:tc>
                  <a:txBody>
                    <a:bodyPr/>
                    <a:lstStyle/>
                    <a:p>
                      <a:pPr marL="0" marR="0" lvl="0" indent="0" algn="l" rtl="0">
                        <a:lnSpc>
                          <a:spcPct val="100000"/>
                        </a:lnSpc>
                        <a:spcBef>
                          <a:spcPts val="0"/>
                        </a:spcBef>
                        <a:spcAft>
                          <a:spcPts val="0"/>
                        </a:spcAft>
                        <a:buNone/>
                      </a:pPr>
                      <a:r>
                        <a:rPr lang="pt-BR" sz="1400" dirty="0">
                          <a:latin typeface="Calibri"/>
                          <a:ea typeface="Calibri"/>
                          <a:cs typeface="Calibri"/>
                          <a:sym typeface="Calibri"/>
                        </a:rPr>
                        <a:t>Categoria </a:t>
                      </a:r>
                      <a:r>
                        <a:rPr lang="pt-BR" sz="1400" i="1" dirty="0" err="1">
                          <a:latin typeface="Calibri"/>
                          <a:ea typeface="Calibri"/>
                          <a:cs typeface="Calibri"/>
                          <a:sym typeface="Calibri"/>
                        </a:rPr>
                        <a:t>W</a:t>
                      </a:r>
                      <a:r>
                        <a:rPr lang="pt-BR" sz="1400" i="1" u="none" strike="noStrike" cap="none" dirty="0" err="1">
                          <a:latin typeface="Calibri"/>
                          <a:ea typeface="Calibri"/>
                          <a:cs typeface="Calibri"/>
                          <a:sym typeface="Calibri"/>
                        </a:rPr>
                        <a:t>ebseries</a:t>
                      </a:r>
                      <a:r>
                        <a:rPr lang="pt-BR" sz="1400" u="none" strike="noStrike" cap="none" dirty="0">
                          <a:latin typeface="Calibri"/>
                          <a:ea typeface="Calibri"/>
                          <a:cs typeface="Calibri"/>
                          <a:sym typeface="Calibri"/>
                        </a:rPr>
                        <a:t> </a:t>
                      </a:r>
                      <a:br>
                        <a:rPr lang="pt-BR" sz="1400" u="none" strike="noStrike" cap="none" dirty="0">
                          <a:latin typeface="Calibri"/>
                          <a:ea typeface="Calibri"/>
                          <a:cs typeface="Calibri"/>
                          <a:sym typeface="Calibri"/>
                        </a:rPr>
                      </a:br>
                      <a:r>
                        <a:rPr lang="pt-BR" sz="1400" u="none" strike="noStrike" cap="none" dirty="0">
                          <a:latin typeface="Calibri"/>
                          <a:ea typeface="Calibri"/>
                          <a:cs typeface="Calibri"/>
                          <a:sym typeface="Calibri"/>
                        </a:rPr>
                        <a:t>(min. 6 episódios de até 10 minutos cada)</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4</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R$ 35.000,00</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R$ 180.000,00</a:t>
                      </a:r>
                      <a:endParaRPr sz="1400" u="none" strike="noStrike" cap="none" dirty="0">
                        <a:latin typeface="Calibri"/>
                        <a:ea typeface="Calibri"/>
                        <a:cs typeface="Calibri"/>
                        <a:sym typeface="Calibri"/>
                      </a:endParaRPr>
                    </a:p>
                  </a:txBody>
                  <a:tcPr marL="68581" marR="68581" marT="0" marB="0" anchor="ctr">
                    <a:solidFill>
                      <a:schemeClr val="bg1"/>
                    </a:solidFill>
                  </a:tcPr>
                </a:tc>
                <a:extLst>
                  <a:ext uri="{0D108BD9-81ED-4DB2-BD59-A6C34878D82A}">
                    <a16:rowId xmlns:a16="http://schemas.microsoft.com/office/drawing/2014/main" val="10003"/>
                  </a:ext>
                </a:extLst>
              </a:tr>
              <a:tr h="376046">
                <a:tc>
                  <a:txBody>
                    <a:bodyPr/>
                    <a:lstStyle/>
                    <a:p>
                      <a:pPr marL="0" marR="0" lvl="0" indent="0" algn="r" rtl="0">
                        <a:lnSpc>
                          <a:spcPct val="150000"/>
                        </a:lnSpc>
                        <a:spcBef>
                          <a:spcPts val="0"/>
                        </a:spcBef>
                        <a:spcAft>
                          <a:spcPts val="0"/>
                        </a:spcAft>
                        <a:buNone/>
                      </a:pPr>
                      <a:r>
                        <a:rPr lang="pt-BR" sz="1400" b="1" u="none" strike="noStrike" cap="none" dirty="0">
                          <a:latin typeface="Calibri"/>
                          <a:ea typeface="Calibri"/>
                          <a:cs typeface="Calibri"/>
                          <a:sym typeface="Calibri"/>
                        </a:rPr>
                        <a:t>TOTAL</a:t>
                      </a:r>
                      <a:endParaRPr sz="1400" b="1"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b="1" u="none" strike="noStrike" cap="none" dirty="0">
                          <a:latin typeface="Calibri"/>
                          <a:ea typeface="Calibri"/>
                          <a:cs typeface="Calibri"/>
                          <a:sym typeface="Calibri"/>
                        </a:rPr>
                        <a:t>20</a:t>
                      </a:r>
                      <a:endParaRPr sz="1400" b="1"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u="none" strike="noStrike" cap="none" dirty="0">
                          <a:latin typeface="Calibri"/>
                          <a:ea typeface="Calibri"/>
                          <a:cs typeface="Calibri"/>
                          <a:sym typeface="Calibri"/>
                        </a:rPr>
                        <a:t>- </a:t>
                      </a:r>
                      <a:endParaRPr sz="1400" u="none" strike="noStrike" cap="none" dirty="0">
                        <a:latin typeface="Calibri"/>
                        <a:ea typeface="Calibri"/>
                        <a:cs typeface="Calibri"/>
                        <a:sym typeface="Calibri"/>
                      </a:endParaRPr>
                    </a:p>
                  </a:txBody>
                  <a:tcPr marL="68581" marR="68581" marT="0" marB="0" anchor="ctr">
                    <a:solidFill>
                      <a:schemeClr val="bg1"/>
                    </a:solidFill>
                  </a:tcPr>
                </a:tc>
                <a:tc>
                  <a:txBody>
                    <a:bodyPr/>
                    <a:lstStyle/>
                    <a:p>
                      <a:pPr marL="0" marR="0" lvl="0" indent="0" algn="ctr" rtl="0">
                        <a:lnSpc>
                          <a:spcPct val="150000"/>
                        </a:lnSpc>
                        <a:spcBef>
                          <a:spcPts val="0"/>
                        </a:spcBef>
                        <a:spcAft>
                          <a:spcPts val="0"/>
                        </a:spcAft>
                        <a:buNone/>
                      </a:pPr>
                      <a:r>
                        <a:rPr lang="pt-BR" sz="1400" b="1" u="none" strike="noStrike" cap="none" dirty="0">
                          <a:latin typeface="Calibri"/>
                          <a:ea typeface="Calibri"/>
                          <a:cs typeface="Calibri"/>
                          <a:sym typeface="Calibri"/>
                        </a:rPr>
                        <a:t>R$ 820.000,00</a:t>
                      </a:r>
                      <a:endParaRPr sz="1400" b="1" u="none" strike="noStrike" cap="none" dirty="0">
                        <a:latin typeface="Calibri"/>
                        <a:ea typeface="Calibri"/>
                        <a:cs typeface="Calibri"/>
                        <a:sym typeface="Calibri"/>
                      </a:endParaRPr>
                    </a:p>
                  </a:txBody>
                  <a:tcPr marL="68581" marR="68581" marT="0" marB="0" anchor="ctr">
                    <a:solidFill>
                      <a:schemeClr val="bg1"/>
                    </a:solidFill>
                  </a:tcPr>
                </a:tc>
                <a:extLst>
                  <a:ext uri="{0D108BD9-81ED-4DB2-BD59-A6C34878D82A}">
                    <a16:rowId xmlns:a16="http://schemas.microsoft.com/office/drawing/2014/main" val="10004"/>
                  </a:ext>
                </a:extLst>
              </a:tr>
            </a:tbl>
          </a:graphicData>
        </a:graphic>
      </p:graphicFrame>
      <p:sp>
        <p:nvSpPr>
          <p:cNvPr id="28708" name="Google Shape;185;p15">
            <a:extLst>
              <a:ext uri="{FF2B5EF4-FFF2-40B4-BE49-F238E27FC236}">
                <a16:creationId xmlns:a16="http://schemas.microsoft.com/office/drawing/2014/main" id="{47537DA6-B4DE-812A-549E-B1AF4BB2B1C2}"/>
              </a:ext>
            </a:extLst>
          </p:cNvPr>
          <p:cNvSpPr txBox="1">
            <a:spLocks noChangeArrowheads="1"/>
          </p:cNvSpPr>
          <p:nvPr/>
        </p:nvSpPr>
        <p:spPr bwMode="auto">
          <a:xfrm>
            <a:off x="251013" y="941388"/>
            <a:ext cx="8591362" cy="369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Font typeface="Arial" panose="020B0604020202020204" pitchFamily="34" charset="0"/>
              <a:buNone/>
            </a:pPr>
            <a:r>
              <a:rPr lang="pt-BR" altLang="pt-BR" sz="1800" b="1" dirty="0">
                <a:solidFill>
                  <a:srgbClr val="000000"/>
                </a:solidFill>
                <a:ea typeface="Arial" panose="020B0604020202020204" pitchFamily="34" charset="0"/>
                <a:cs typeface="Calibri" panose="020F0502020204030204" pitchFamily="34" charset="0"/>
                <a:sym typeface="Calibri" panose="020F0502020204030204" pitchFamily="34" charset="0"/>
              </a:rPr>
              <a:t>. Edital de Curtas e </a:t>
            </a:r>
            <a:r>
              <a:rPr lang="pt-BR" altLang="pt-BR" sz="1800" b="1" i="1" dirty="0" err="1">
                <a:solidFill>
                  <a:srgbClr val="000000"/>
                </a:solidFill>
                <a:ea typeface="Arial" panose="020B0604020202020204" pitchFamily="34" charset="0"/>
                <a:cs typeface="Calibri" panose="020F0502020204030204" pitchFamily="34" charset="0"/>
                <a:sym typeface="Calibri" panose="020F0502020204030204" pitchFamily="34" charset="0"/>
              </a:rPr>
              <a:t>Webseries</a:t>
            </a:r>
            <a:r>
              <a:rPr lang="pt-BR" altLang="pt-BR" sz="1800" b="1" dirty="0">
                <a:solidFill>
                  <a:srgbClr val="000000"/>
                </a:solidFill>
                <a:ea typeface="Arial" panose="020B0604020202020204" pitchFamily="34" charset="0"/>
                <a:cs typeface="Calibri" panose="020F0502020204030204" pitchFamily="34" charset="0"/>
                <a:sym typeface="Calibri" panose="020F0502020204030204" pitchFamily="34" charset="0"/>
              </a:rPr>
              <a:t> – Realizadores  </a:t>
            </a:r>
            <a:r>
              <a:rPr lang="pt-BR" altLang="pt-BR" sz="1800" b="1" dirty="0">
                <a:solidFill>
                  <a:srgbClr val="FF0000"/>
                </a:solidFill>
                <a:ea typeface="Arial" panose="020B0604020202020204" pitchFamily="34" charset="0"/>
                <a:cs typeface="Calibri" panose="020F0502020204030204" pitchFamily="34" charset="0"/>
                <a:sym typeface="Calibri" panose="020F0502020204030204" pitchFamily="34" charset="0"/>
              </a:rPr>
              <a:t>NOVA PROPOSTA</a:t>
            </a:r>
            <a:r>
              <a:rPr lang="pt-BR" altLang="pt-BR" sz="1800" b="1" dirty="0">
                <a:solidFill>
                  <a:srgbClr val="000000"/>
                </a:solidFill>
                <a:ea typeface="Arial" panose="020B0604020202020204" pitchFamily="34" charset="0"/>
                <a:cs typeface="Calibri" panose="020F0502020204030204" pitchFamily="34" charset="0"/>
                <a:sym typeface="Calibri" panose="020F0502020204030204" pitchFamily="34" charset="0"/>
              </a:rPr>
              <a:t> </a:t>
            </a:r>
            <a:endParaRPr lang="pt-BR" altLang="pt-BR" sz="1800" dirty="0">
              <a:solidFill>
                <a:srgbClr val="000000"/>
              </a:solidFill>
              <a:ea typeface="Arial" panose="020B0604020202020204" pitchFamily="34" charset="0"/>
              <a:cs typeface="Calibri" panose="020F0502020204030204" pitchFamily="34" charset="0"/>
              <a:sym typeface="Calibri" panose="020F0502020204030204" pitchFamily="34" charset="0"/>
            </a:endParaRPr>
          </a:p>
        </p:txBody>
      </p:sp>
      <p:sp>
        <p:nvSpPr>
          <p:cNvPr id="28709" name="Google Shape;225;p20">
            <a:extLst>
              <a:ext uri="{FF2B5EF4-FFF2-40B4-BE49-F238E27FC236}">
                <a16:creationId xmlns:a16="http://schemas.microsoft.com/office/drawing/2014/main" id="{68CA1E19-A536-C248-3D70-52DE137885A7}"/>
              </a:ext>
            </a:extLst>
          </p:cNvPr>
          <p:cNvSpPr txBox="1">
            <a:spLocks noChangeArrowheads="1"/>
          </p:cNvSpPr>
          <p:nvPr/>
        </p:nvSpPr>
        <p:spPr bwMode="auto">
          <a:xfrm>
            <a:off x="251012" y="3810"/>
            <a:ext cx="8591363"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31345B60-40F4-837B-72B8-012E66A30918}"/>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24</a:t>
            </a:fld>
            <a:endParaRPr lang="pt-BR" altLang="pt-BR" sz="900" dirty="0">
              <a:solidFill>
                <a:srgbClr val="898989"/>
              </a:solidFill>
              <a:latin typeface="Arial" panose="020B0604020202020204" pitchFamily="34" charset="0"/>
            </a:endParaRPr>
          </a:p>
        </p:txBody>
      </p:sp>
      <p:sp>
        <p:nvSpPr>
          <p:cNvPr id="4" name="CaixaDeTexto 3">
            <a:extLst>
              <a:ext uri="{FF2B5EF4-FFF2-40B4-BE49-F238E27FC236}">
                <a16:creationId xmlns:a16="http://schemas.microsoft.com/office/drawing/2014/main" id="{0EE39CE6-1950-AF55-11A1-B32E73ECF756}"/>
              </a:ext>
            </a:extLst>
          </p:cNvPr>
          <p:cNvSpPr txBox="1"/>
          <p:nvPr/>
        </p:nvSpPr>
        <p:spPr>
          <a:xfrm>
            <a:off x="251012" y="1279718"/>
            <a:ext cx="8591362" cy="338554"/>
          </a:xfrm>
          <a:prstGeom prst="rect">
            <a:avLst/>
          </a:prstGeom>
          <a:noFill/>
        </p:spPr>
        <p:txBody>
          <a:bodyPr wrap="square">
            <a:spAutoFit/>
          </a:bodyPr>
          <a:lstStyle/>
          <a:p>
            <a:pPr algn="ctr"/>
            <a:r>
              <a:rPr lang="pt-BR" sz="1600" dirty="0">
                <a:effectLst/>
                <a:latin typeface="Calibri" panose="020F0502020204030204" pitchFamily="34" charset="0"/>
                <a:ea typeface="Calibri" panose="020F0502020204030204" pitchFamily="34" charset="0"/>
                <a:cs typeface="Times New Roman" panose="02020603050405020304" pitchFamily="18" charset="0"/>
              </a:rPr>
              <a:t>Premiar produtores de curta metragem com experiência no mercado e produções de </a:t>
            </a:r>
            <a:r>
              <a:rPr lang="pt-BR" sz="1600" i="1" dirty="0" err="1">
                <a:effectLst/>
                <a:latin typeface="Calibri" panose="020F0502020204030204" pitchFamily="34" charset="0"/>
                <a:ea typeface="Calibri" panose="020F0502020204030204" pitchFamily="34" charset="0"/>
                <a:cs typeface="Times New Roman" panose="02020603050405020304" pitchFamily="18" charset="0"/>
              </a:rPr>
              <a:t>webseries</a:t>
            </a:r>
            <a:r>
              <a:rPr lang="pt-BR" sz="1600" dirty="0">
                <a:effectLst/>
                <a:latin typeface="Calibri" panose="020F0502020204030204" pitchFamily="34" charset="0"/>
                <a:ea typeface="Calibri" panose="020F0502020204030204" pitchFamily="34" charset="0"/>
                <a:cs typeface="Times New Roman" panose="02020603050405020304" pitchFamily="18" charset="0"/>
              </a:rPr>
              <a:t> </a:t>
            </a:r>
            <a:endParaRPr lang="pt-BR" sz="1600" dirty="0"/>
          </a:p>
        </p:txBody>
      </p:sp>
      <p:grpSp>
        <p:nvGrpSpPr>
          <p:cNvPr id="3" name="Agrupar 2">
            <a:extLst>
              <a:ext uri="{FF2B5EF4-FFF2-40B4-BE49-F238E27FC236}">
                <a16:creationId xmlns:a16="http://schemas.microsoft.com/office/drawing/2014/main" id="{CCFEA1E0-CAA5-4113-16AD-4FF1E0B193AF}"/>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C799CE90-FB1C-75F8-FA58-AD205B7D05D8}"/>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EF22EE61-4623-CDFC-0EC9-223AFCC7C86E}"/>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850314CA-8230-F55E-B24B-1210805033BC}"/>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Google Shape;190;p16">
            <a:extLst>
              <a:ext uri="{FF2B5EF4-FFF2-40B4-BE49-F238E27FC236}">
                <a16:creationId xmlns:a16="http://schemas.microsoft.com/office/drawing/2014/main" id="{FEC9CEDC-23C4-B1D9-3A93-64EECD67FEFA}"/>
              </a:ext>
            </a:extLst>
          </p:cNvPr>
          <p:cNvSpPr txBox="1">
            <a:spLocks noChangeArrowheads="1"/>
          </p:cNvSpPr>
          <p:nvPr/>
        </p:nvSpPr>
        <p:spPr bwMode="auto">
          <a:xfrm>
            <a:off x="262442" y="501333"/>
            <a:ext cx="8630098"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Editais de Fomento Direto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a:t>
            </a:r>
          </a:p>
        </p:txBody>
      </p:sp>
      <p:sp>
        <p:nvSpPr>
          <p:cNvPr id="30724" name="Google Shape;192;p16">
            <a:extLst>
              <a:ext uri="{FF2B5EF4-FFF2-40B4-BE49-F238E27FC236}">
                <a16:creationId xmlns:a16="http://schemas.microsoft.com/office/drawing/2014/main" id="{90818AFB-47DC-A933-257B-AD21F8B6C730}"/>
              </a:ext>
            </a:extLst>
          </p:cNvPr>
          <p:cNvSpPr txBox="1">
            <a:spLocks noChangeArrowheads="1"/>
          </p:cNvSpPr>
          <p:nvPr/>
        </p:nvSpPr>
        <p:spPr bwMode="auto">
          <a:xfrm>
            <a:off x="262442" y="746105"/>
            <a:ext cx="8630098" cy="1074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200000"/>
              </a:lnSpc>
              <a:spcBef>
                <a:spcPct val="0"/>
              </a:spcBef>
              <a:buClr>
                <a:srgbClr val="000000"/>
              </a:buClr>
              <a:buFont typeface="Arial" panose="020B0604020202020204" pitchFamily="34" charset="0"/>
              <a:buNone/>
            </a:pPr>
            <a:r>
              <a:rPr lang="pt-BR" altLang="pt-BR" sz="1800" b="1" dirty="0">
                <a:solidFill>
                  <a:srgbClr val="000000"/>
                </a:solidFill>
                <a:ea typeface="Arial" panose="020B0604020202020204" pitchFamily="34" charset="0"/>
                <a:cs typeface="Calibri" panose="020F0502020204030204" pitchFamily="34" charset="0"/>
                <a:sym typeface="Calibri" panose="020F0502020204030204" pitchFamily="34" charset="0"/>
              </a:rPr>
              <a:t>. Edital de Curtas e </a:t>
            </a:r>
            <a:r>
              <a:rPr lang="pt-BR" altLang="pt-BR" sz="1800" b="1" i="1" dirty="0" err="1">
                <a:solidFill>
                  <a:srgbClr val="000000"/>
                </a:solidFill>
                <a:ea typeface="Arial" panose="020B0604020202020204" pitchFamily="34" charset="0"/>
                <a:cs typeface="Calibri" panose="020F0502020204030204" pitchFamily="34" charset="0"/>
                <a:sym typeface="Calibri" panose="020F0502020204030204" pitchFamily="34" charset="0"/>
              </a:rPr>
              <a:t>Webseries</a:t>
            </a:r>
            <a:r>
              <a:rPr lang="pt-BR" altLang="pt-BR" sz="1800" b="1" dirty="0">
                <a:solidFill>
                  <a:srgbClr val="000000"/>
                </a:solidFill>
                <a:ea typeface="Arial" panose="020B0604020202020204" pitchFamily="34" charset="0"/>
                <a:cs typeface="Calibri" panose="020F0502020204030204" pitchFamily="34" charset="0"/>
                <a:sym typeface="Calibri" panose="020F0502020204030204" pitchFamily="34" charset="0"/>
              </a:rPr>
              <a:t> - Memória e Patrimônio Cultural  </a:t>
            </a:r>
            <a:r>
              <a:rPr lang="pt-BR" altLang="pt-BR" sz="1800" b="1" dirty="0">
                <a:solidFill>
                  <a:srgbClr val="FF0000"/>
                </a:solidFill>
                <a:ea typeface="Arial" panose="020B0604020202020204" pitchFamily="34" charset="0"/>
                <a:cs typeface="Calibri" panose="020F0502020204030204" pitchFamily="34" charset="0"/>
                <a:sym typeface="Calibri" panose="020F0502020204030204" pitchFamily="34" charset="0"/>
              </a:rPr>
              <a:t>NOVA PROPOSTA</a:t>
            </a:r>
            <a:endParaRPr lang="pt-BR" altLang="pt-BR" sz="1800" dirty="0">
              <a:solidFill>
                <a:srgbClr val="000000"/>
              </a:solidFill>
              <a:ea typeface="Arial" panose="020B0604020202020204" pitchFamily="34" charset="0"/>
              <a:cs typeface="Calibri" panose="020F0502020204030204" pitchFamily="34" charset="0"/>
              <a:sym typeface="Calibri" panose="020F0502020204030204" pitchFamily="34" charset="0"/>
            </a:endParaRPr>
          </a:p>
          <a:p>
            <a:pPr eaLnBrk="1" hangingPunct="1">
              <a:lnSpc>
                <a:spcPct val="115000"/>
              </a:lnSpc>
              <a:spcBef>
                <a:spcPts val="1000"/>
              </a:spcBef>
              <a:buClr>
                <a:srgbClr val="000000"/>
              </a:buClr>
              <a:buFont typeface="Arial" panose="020B0604020202020204" pitchFamily="34" charset="0"/>
              <a:buNone/>
            </a:pPr>
            <a:r>
              <a:rPr lang="pt-BR" altLang="pt-BR" sz="1800" dirty="0">
                <a:solidFill>
                  <a:srgbClr val="000000"/>
                </a:solidFill>
                <a:ea typeface="Arial" panose="020B0604020202020204" pitchFamily="34" charset="0"/>
                <a:cs typeface="Calibri" panose="020F0502020204030204" pitchFamily="34" charset="0"/>
                <a:sym typeface="Calibri" panose="020F0502020204030204" pitchFamily="34" charset="0"/>
              </a:rPr>
              <a:t>	</a:t>
            </a:r>
            <a:r>
              <a:rPr lang="pt-BR" altLang="pt-BR" sz="1400" dirty="0">
                <a:solidFill>
                  <a:srgbClr val="000000"/>
                </a:solidFill>
                <a:ea typeface="Arial" panose="020B0604020202020204" pitchFamily="34" charset="0"/>
                <a:cs typeface="Calibri" panose="020F0502020204030204" pitchFamily="34" charset="0"/>
                <a:sym typeface="Calibri" panose="020F0502020204030204" pitchFamily="34" charset="0"/>
              </a:rPr>
              <a:t>			</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graphicFrame>
        <p:nvGraphicFramePr>
          <p:cNvPr id="193" name="Google Shape;193;p16">
            <a:extLst>
              <a:ext uri="{FF2B5EF4-FFF2-40B4-BE49-F238E27FC236}">
                <a16:creationId xmlns:a16="http://schemas.microsoft.com/office/drawing/2014/main" id="{F9FF8CF4-7E12-0842-59E5-24B62438D588}"/>
              </a:ext>
            </a:extLst>
          </p:cNvPr>
          <p:cNvGraphicFramePr/>
          <p:nvPr>
            <p:extLst>
              <p:ext uri="{D42A27DB-BD31-4B8C-83A1-F6EECF244321}">
                <p14:modId xmlns:p14="http://schemas.microsoft.com/office/powerpoint/2010/main" val="1568084226"/>
              </p:ext>
            </p:extLst>
          </p:nvPr>
        </p:nvGraphicFramePr>
        <p:xfrm>
          <a:off x="262443" y="2262769"/>
          <a:ext cx="8630096" cy="1518135"/>
        </p:xfrm>
        <a:graphic>
          <a:graphicData uri="http://schemas.openxmlformats.org/drawingml/2006/table">
            <a:tbl>
              <a:tblPr firstRow="1" firstCol="1" bandRow="1">
                <a:noFill/>
              </a:tblPr>
              <a:tblGrid>
                <a:gridCol w="4151226">
                  <a:extLst>
                    <a:ext uri="{9D8B030D-6E8A-4147-A177-3AD203B41FA5}">
                      <a16:colId xmlns:a16="http://schemas.microsoft.com/office/drawing/2014/main" val="20000"/>
                    </a:ext>
                  </a:extLst>
                </a:gridCol>
                <a:gridCol w="999770">
                  <a:extLst>
                    <a:ext uri="{9D8B030D-6E8A-4147-A177-3AD203B41FA5}">
                      <a16:colId xmlns:a16="http://schemas.microsoft.com/office/drawing/2014/main" val="20001"/>
                    </a:ext>
                  </a:extLst>
                </a:gridCol>
                <a:gridCol w="2023938">
                  <a:extLst>
                    <a:ext uri="{9D8B030D-6E8A-4147-A177-3AD203B41FA5}">
                      <a16:colId xmlns:a16="http://schemas.microsoft.com/office/drawing/2014/main" val="20002"/>
                    </a:ext>
                  </a:extLst>
                </a:gridCol>
                <a:gridCol w="1455162">
                  <a:extLst>
                    <a:ext uri="{9D8B030D-6E8A-4147-A177-3AD203B41FA5}">
                      <a16:colId xmlns:a16="http://schemas.microsoft.com/office/drawing/2014/main" val="20003"/>
                    </a:ext>
                  </a:extLst>
                </a:gridCol>
              </a:tblGrid>
              <a:tr h="616081">
                <a:tc>
                  <a:txBody>
                    <a:bodyPr/>
                    <a:lstStyle/>
                    <a:p>
                      <a:pPr marL="0" marR="0" lvl="0" indent="0" algn="ctr" rtl="0">
                        <a:lnSpc>
                          <a:spcPct val="150000"/>
                        </a:lnSpc>
                        <a:spcBef>
                          <a:spcPts val="0"/>
                        </a:spcBef>
                        <a:spcAft>
                          <a:spcPts val="0"/>
                        </a:spcAft>
                        <a:buNone/>
                      </a:pPr>
                      <a:r>
                        <a:rPr lang="pt-BR" sz="1500" b="1" dirty="0">
                          <a:latin typeface="+mn-lt"/>
                        </a:rPr>
                        <a:t>CATEGORIA</a:t>
                      </a:r>
                      <a:endParaRPr lang="pt-BR" sz="1500" b="1" u="none" strike="noStrike" cap="none" dirty="0">
                        <a:latin typeface="+mn-lt"/>
                        <a:ea typeface="Calibri"/>
                        <a:cs typeface="Calibri"/>
                        <a:sym typeface="Calibri"/>
                      </a:endParaRPr>
                    </a:p>
                  </a:txBody>
                  <a:tcPr marL="68575" marR="68575" marT="0" marB="0" anchor="ctr">
                    <a:solidFill>
                      <a:schemeClr val="bg1"/>
                    </a:solidFill>
                  </a:tcPr>
                </a:tc>
                <a:tc>
                  <a:txBody>
                    <a:bodyPr/>
                    <a:lstStyle/>
                    <a:p>
                      <a:pPr marL="0" marR="0" lvl="0" indent="0" algn="ctr" rtl="0">
                        <a:lnSpc>
                          <a:spcPct val="150000"/>
                        </a:lnSpc>
                        <a:spcBef>
                          <a:spcPts val="0"/>
                        </a:spcBef>
                        <a:spcAft>
                          <a:spcPts val="0"/>
                        </a:spcAft>
                        <a:buNone/>
                      </a:pPr>
                      <a:r>
                        <a:rPr lang="pt-BR" sz="1500" b="1" u="none" strike="noStrike" cap="none" dirty="0">
                          <a:latin typeface="+mn-lt"/>
                        </a:rPr>
                        <a:t>PRÊMIOS</a:t>
                      </a:r>
                      <a:endParaRPr lang="pt-BR" sz="1500" b="1" u="none" strike="noStrike" cap="none" dirty="0">
                        <a:latin typeface="+mn-lt"/>
                        <a:ea typeface="Calibri"/>
                        <a:cs typeface="Calibri"/>
                        <a:sym typeface="Calibri"/>
                      </a:endParaRPr>
                    </a:p>
                  </a:txBody>
                  <a:tcPr marL="68575" marR="68575" marT="0" marB="0" anchor="ctr">
                    <a:solidFill>
                      <a:schemeClr val="bg1"/>
                    </a:solidFill>
                  </a:tcPr>
                </a:tc>
                <a:tc>
                  <a:txBody>
                    <a:bodyPr/>
                    <a:lstStyle/>
                    <a:p>
                      <a:pPr marL="0" marR="0" lvl="0" indent="0" algn="ctr" rtl="0">
                        <a:lnSpc>
                          <a:spcPct val="150000"/>
                        </a:lnSpc>
                        <a:spcBef>
                          <a:spcPts val="0"/>
                        </a:spcBef>
                        <a:spcAft>
                          <a:spcPts val="0"/>
                        </a:spcAft>
                        <a:buNone/>
                      </a:pPr>
                      <a:r>
                        <a:rPr lang="pt-BR" sz="1500" b="1" u="none" strike="noStrike" cap="none" dirty="0">
                          <a:latin typeface="+mn-lt"/>
                        </a:rPr>
                        <a:t>PREMIAÇÃO</a:t>
                      </a:r>
                      <a:endParaRPr lang="pt-BR" sz="1500" b="1" u="none" strike="noStrike" cap="none" dirty="0">
                        <a:latin typeface="+mn-lt"/>
                        <a:ea typeface="Calibri"/>
                        <a:cs typeface="Calibri"/>
                        <a:sym typeface="Calibri"/>
                      </a:endParaRPr>
                    </a:p>
                  </a:txBody>
                  <a:tcPr marL="68575" marR="68575" marT="0" marB="0" anchor="ctr">
                    <a:solidFill>
                      <a:schemeClr val="bg1"/>
                    </a:solidFill>
                  </a:tcPr>
                </a:tc>
                <a:tc>
                  <a:txBody>
                    <a:bodyPr/>
                    <a:lstStyle/>
                    <a:p>
                      <a:pPr marL="0" marR="0" lvl="0" indent="0" algn="ctr" rtl="0">
                        <a:lnSpc>
                          <a:spcPct val="150000"/>
                        </a:lnSpc>
                        <a:spcBef>
                          <a:spcPts val="0"/>
                        </a:spcBef>
                        <a:spcAft>
                          <a:spcPts val="0"/>
                        </a:spcAft>
                        <a:buNone/>
                      </a:pPr>
                      <a:r>
                        <a:rPr lang="pt-BR" sz="1500" b="1" u="none" strike="noStrike" cap="none" dirty="0">
                          <a:latin typeface="+mn-lt"/>
                        </a:rPr>
                        <a:t>TOTAL</a:t>
                      </a:r>
                      <a:endParaRPr lang="pt-BR" sz="1500" b="1" u="none" strike="noStrike" cap="none" dirty="0">
                        <a:latin typeface="+mn-lt"/>
                        <a:ea typeface="Calibri"/>
                        <a:cs typeface="Calibri"/>
                        <a:sym typeface="Calibri"/>
                      </a:endParaRPr>
                    </a:p>
                  </a:txBody>
                  <a:tcPr marL="68575" marR="68575" marT="0" marB="0" anchor="ctr">
                    <a:solidFill>
                      <a:schemeClr val="bg1"/>
                    </a:solidFill>
                  </a:tcPr>
                </a:tc>
                <a:extLst>
                  <a:ext uri="{0D108BD9-81ED-4DB2-BD59-A6C34878D82A}">
                    <a16:rowId xmlns:a16="http://schemas.microsoft.com/office/drawing/2014/main" val="10000"/>
                  </a:ext>
                </a:extLst>
              </a:tr>
              <a:tr h="902054">
                <a:tc>
                  <a:txBody>
                    <a:bodyPr/>
                    <a:lstStyle/>
                    <a:p>
                      <a:pPr marL="0" marR="0" lvl="0" indent="0" algn="l" rtl="0">
                        <a:lnSpc>
                          <a:spcPct val="100000"/>
                        </a:lnSpc>
                        <a:spcBef>
                          <a:spcPts val="0"/>
                        </a:spcBef>
                        <a:spcAft>
                          <a:spcPts val="0"/>
                        </a:spcAft>
                        <a:buNone/>
                      </a:pPr>
                      <a:r>
                        <a:rPr lang="pt-BR" sz="1500" dirty="0">
                          <a:latin typeface="+mn-lt"/>
                        </a:rPr>
                        <a:t>C</a:t>
                      </a:r>
                      <a:r>
                        <a:rPr lang="pt-BR" sz="1500" u="none" strike="noStrike" cap="none" dirty="0">
                          <a:latin typeface="+mn-lt"/>
                        </a:rPr>
                        <a:t>urtas </a:t>
                      </a:r>
                      <a:r>
                        <a:rPr lang="pt-BR" sz="1500" dirty="0">
                          <a:latin typeface="+mn-lt"/>
                        </a:rPr>
                        <a:t>voltados para</a:t>
                      </a:r>
                      <a:r>
                        <a:rPr lang="pt-BR" sz="1500" u="none" strike="noStrike" cap="none" dirty="0">
                          <a:latin typeface="+mn-lt"/>
                        </a:rPr>
                        <a:t> a </a:t>
                      </a:r>
                      <a:r>
                        <a:rPr lang="pt-BR" sz="1500" dirty="0">
                          <a:latin typeface="+mn-lt"/>
                        </a:rPr>
                        <a:t>M</a:t>
                      </a:r>
                      <a:r>
                        <a:rPr lang="pt-BR" sz="1500" u="none" strike="noStrike" cap="none" dirty="0">
                          <a:latin typeface="+mn-lt"/>
                        </a:rPr>
                        <a:t>emória e Patrimônio Cultural da </a:t>
                      </a:r>
                      <a:r>
                        <a:rPr lang="pt-BR" sz="1500" dirty="0">
                          <a:latin typeface="+mn-lt"/>
                        </a:rPr>
                        <a:t>C</a:t>
                      </a:r>
                      <a:r>
                        <a:rPr lang="pt-BR" sz="1500" u="none" strike="noStrike" cap="none" dirty="0">
                          <a:latin typeface="+mn-lt"/>
                        </a:rPr>
                        <a:t>idade  (material e imaterial) </a:t>
                      </a:r>
                      <a:endParaRPr sz="1500" u="none" strike="noStrike" cap="none" dirty="0">
                        <a:latin typeface="+mn-lt"/>
                        <a:ea typeface="Calibri"/>
                        <a:cs typeface="Calibri"/>
                        <a:sym typeface="Calibri"/>
                      </a:endParaRPr>
                    </a:p>
                  </a:txBody>
                  <a:tcPr marL="68575" marR="68575" marT="0" marB="0" anchor="ctr">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10</a:t>
                      </a:r>
                      <a:endParaRPr sz="1500" u="none" strike="noStrike" cap="none" dirty="0">
                        <a:latin typeface="+mn-lt"/>
                        <a:ea typeface="Calibri"/>
                        <a:cs typeface="Calibri"/>
                        <a:sym typeface="Calibri"/>
                      </a:endParaRPr>
                    </a:p>
                  </a:txBody>
                  <a:tcPr marL="68575" marR="68575" marT="0" marB="0" anchor="ctr">
                    <a:solidFill>
                      <a:schemeClr val="bg1"/>
                    </a:solidFill>
                  </a:tcPr>
                </a:tc>
                <a:tc>
                  <a:txBody>
                    <a:bodyPr/>
                    <a:lstStyle/>
                    <a:p>
                      <a:pPr marL="0" marR="0" lvl="0" indent="0" algn="ctr" rtl="0">
                        <a:lnSpc>
                          <a:spcPct val="150000"/>
                        </a:lnSpc>
                        <a:spcBef>
                          <a:spcPts val="0"/>
                        </a:spcBef>
                        <a:spcAft>
                          <a:spcPts val="0"/>
                        </a:spcAft>
                        <a:buNone/>
                      </a:pPr>
                      <a:r>
                        <a:rPr lang="pt-BR" sz="1500" u="none" strike="noStrike" cap="none" dirty="0">
                          <a:latin typeface="+mn-lt"/>
                          <a:ea typeface="Calibri"/>
                          <a:cs typeface="Calibri"/>
                          <a:sym typeface="Calibri"/>
                        </a:rPr>
                        <a:t>R$ 40.000,00</a:t>
                      </a:r>
                      <a:endParaRPr sz="1500" u="none" strike="noStrike" cap="none" dirty="0">
                        <a:latin typeface="+mn-lt"/>
                        <a:ea typeface="Calibri"/>
                        <a:cs typeface="Calibri"/>
                        <a:sym typeface="Calibri"/>
                      </a:endParaRPr>
                    </a:p>
                  </a:txBody>
                  <a:tcPr marL="68575" marR="68575" marT="0" marB="0" anchor="ctr">
                    <a:solidFill>
                      <a:schemeClr val="bg1"/>
                    </a:solidFill>
                  </a:tcPr>
                </a:tc>
                <a:tc>
                  <a:txBody>
                    <a:bodyPr/>
                    <a:lstStyle/>
                    <a:p>
                      <a:pPr marL="0" marR="0" lvl="0" indent="0" algn="ctr" rtl="0">
                        <a:lnSpc>
                          <a:spcPct val="150000"/>
                        </a:lnSpc>
                        <a:spcBef>
                          <a:spcPts val="0"/>
                        </a:spcBef>
                        <a:spcAft>
                          <a:spcPts val="0"/>
                        </a:spcAft>
                        <a:buNone/>
                      </a:pPr>
                      <a:r>
                        <a:rPr lang="pt-BR" sz="1500" b="1" u="none" strike="noStrike" cap="none" dirty="0">
                          <a:latin typeface="+mn-lt"/>
                          <a:ea typeface="Calibri"/>
                          <a:cs typeface="Calibri"/>
                          <a:sym typeface="Calibri"/>
                        </a:rPr>
                        <a:t>R$ 400.000,00</a:t>
                      </a:r>
                      <a:endParaRPr sz="1500" b="1" u="none" strike="noStrike" cap="none" dirty="0">
                        <a:latin typeface="+mn-lt"/>
                        <a:ea typeface="Calibri"/>
                        <a:cs typeface="Calibri"/>
                        <a:sym typeface="Calibri"/>
                      </a:endParaRPr>
                    </a:p>
                  </a:txBody>
                  <a:tcPr marL="68575" marR="68575" marT="0" marB="0" anchor="ctr">
                    <a:solidFill>
                      <a:schemeClr val="bg1"/>
                    </a:solidFill>
                  </a:tcPr>
                </a:tc>
                <a:extLst>
                  <a:ext uri="{0D108BD9-81ED-4DB2-BD59-A6C34878D82A}">
                    <a16:rowId xmlns:a16="http://schemas.microsoft.com/office/drawing/2014/main" val="10001"/>
                  </a:ext>
                </a:extLst>
              </a:tr>
            </a:tbl>
          </a:graphicData>
        </a:graphic>
      </p:graphicFrame>
      <p:sp>
        <p:nvSpPr>
          <p:cNvPr id="30726" name="Google Shape;225;p20">
            <a:extLst>
              <a:ext uri="{FF2B5EF4-FFF2-40B4-BE49-F238E27FC236}">
                <a16:creationId xmlns:a16="http://schemas.microsoft.com/office/drawing/2014/main" id="{85C990B8-A98D-6BBD-FDBC-1FD41C8757AE}"/>
              </a:ext>
            </a:extLst>
          </p:cNvPr>
          <p:cNvSpPr txBox="1">
            <a:spLocks noChangeArrowheads="1"/>
          </p:cNvSpPr>
          <p:nvPr/>
        </p:nvSpPr>
        <p:spPr bwMode="auto">
          <a:xfrm>
            <a:off x="262442" y="-317"/>
            <a:ext cx="8445313"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2FA378C4-E0DA-E6BC-E7FE-6D184437E846}"/>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25</a:t>
            </a:fld>
            <a:endParaRPr lang="pt-BR" altLang="pt-BR" sz="900" dirty="0">
              <a:solidFill>
                <a:srgbClr val="898989"/>
              </a:solidFill>
              <a:latin typeface="Arial" panose="020B0604020202020204" pitchFamily="34" charset="0"/>
            </a:endParaRPr>
          </a:p>
        </p:txBody>
      </p:sp>
      <p:sp>
        <p:nvSpPr>
          <p:cNvPr id="4" name="CaixaDeTexto 3">
            <a:extLst>
              <a:ext uri="{FF2B5EF4-FFF2-40B4-BE49-F238E27FC236}">
                <a16:creationId xmlns:a16="http://schemas.microsoft.com/office/drawing/2014/main" id="{FF416E72-A700-EEBA-0EBC-3854FC83227E}"/>
              </a:ext>
            </a:extLst>
          </p:cNvPr>
          <p:cNvSpPr txBox="1"/>
          <p:nvPr/>
        </p:nvSpPr>
        <p:spPr>
          <a:xfrm>
            <a:off x="262442" y="1375073"/>
            <a:ext cx="8630097" cy="641971"/>
          </a:xfrm>
          <a:prstGeom prst="rect">
            <a:avLst/>
          </a:prstGeom>
          <a:noFill/>
        </p:spPr>
        <p:txBody>
          <a:bodyPr wrap="square">
            <a:spAutoFit/>
          </a:bodyPr>
          <a:lstStyle/>
          <a:p>
            <a:pPr algn="just">
              <a:lnSpc>
                <a:spcPct val="115000"/>
              </a:lnSpc>
              <a:spcAft>
                <a:spcPts val="1000"/>
              </a:spcAft>
            </a:pPr>
            <a:r>
              <a:rPr lang="pt-BR" sz="1600" dirty="0">
                <a:effectLst/>
                <a:latin typeface="Calibri" panose="020F0502020204030204" pitchFamily="34" charset="0"/>
                <a:ea typeface="Calibri" panose="020F0502020204030204" pitchFamily="34" charset="0"/>
                <a:cs typeface="Times New Roman" panose="02020603050405020304" pitchFamily="18" charset="0"/>
              </a:rPr>
              <a:t>Premiar produções de curtas que preservem e/ou resgatem a memória cultural da cidade, através de grupos, espaços, linguagens e projetos que sejam relevantes.</a:t>
            </a:r>
          </a:p>
        </p:txBody>
      </p:sp>
      <p:grpSp>
        <p:nvGrpSpPr>
          <p:cNvPr id="3" name="Agrupar 2">
            <a:extLst>
              <a:ext uri="{FF2B5EF4-FFF2-40B4-BE49-F238E27FC236}">
                <a16:creationId xmlns:a16="http://schemas.microsoft.com/office/drawing/2014/main" id="{A3B2717C-3936-2DAC-46C4-FEB467C5997C}"/>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5569093F-02A9-2BD0-D065-D7B17C551270}"/>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F34B21A6-8EEE-7ABD-682E-A66F1665F6D7}"/>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0A114F94-7A5D-E4D3-80AE-98684E221324}"/>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Google Shape;198;p17">
            <a:extLst>
              <a:ext uri="{FF2B5EF4-FFF2-40B4-BE49-F238E27FC236}">
                <a16:creationId xmlns:a16="http://schemas.microsoft.com/office/drawing/2014/main" id="{1DBE5780-622B-FCA7-A618-8C9A3D0F2CCA}"/>
              </a:ext>
            </a:extLst>
          </p:cNvPr>
          <p:cNvSpPr txBox="1">
            <a:spLocks noChangeArrowheads="1"/>
          </p:cNvSpPr>
          <p:nvPr/>
        </p:nvSpPr>
        <p:spPr bwMode="auto">
          <a:xfrm>
            <a:off x="268941" y="507170"/>
            <a:ext cx="8615082"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Editais de Fomento Direto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a:t>
            </a:r>
          </a:p>
        </p:txBody>
      </p:sp>
      <p:sp>
        <p:nvSpPr>
          <p:cNvPr id="32772" name="Google Shape;200;p17">
            <a:extLst>
              <a:ext uri="{FF2B5EF4-FFF2-40B4-BE49-F238E27FC236}">
                <a16:creationId xmlns:a16="http://schemas.microsoft.com/office/drawing/2014/main" id="{9E59F1E1-F3F3-41B6-EF0B-ED33219BAE5C}"/>
              </a:ext>
            </a:extLst>
          </p:cNvPr>
          <p:cNvSpPr txBox="1">
            <a:spLocks noChangeArrowheads="1"/>
          </p:cNvSpPr>
          <p:nvPr/>
        </p:nvSpPr>
        <p:spPr bwMode="auto">
          <a:xfrm>
            <a:off x="262439" y="934672"/>
            <a:ext cx="861508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Font typeface="Arial" panose="020B0604020202020204" pitchFamily="34" charset="0"/>
              <a:buNone/>
            </a:pPr>
            <a:r>
              <a:rPr lang="pt-BR" altLang="pt-BR" sz="1800" b="1" dirty="0">
                <a:solidFill>
                  <a:srgbClr val="000000"/>
                </a:solidFill>
                <a:ea typeface="Arial" panose="020B0604020202020204" pitchFamily="34" charset="0"/>
                <a:cs typeface="Calibri" panose="020F0502020204030204" pitchFamily="34" charset="0"/>
                <a:sym typeface="Calibri" panose="020F0502020204030204" pitchFamily="34" charset="0"/>
              </a:rPr>
              <a:t>. Edital de Produção de Longas Metragem / Telefilme e Pilotos de Série Independentes - Baixo Orçamento    </a:t>
            </a:r>
            <a:r>
              <a:rPr lang="pt-BR" altLang="pt-BR" sz="1800" b="1" dirty="0">
                <a:solidFill>
                  <a:srgbClr val="FF0000"/>
                </a:solidFill>
                <a:ea typeface="Arial" panose="020B0604020202020204" pitchFamily="34" charset="0"/>
                <a:cs typeface="Calibri" panose="020F0502020204030204" pitchFamily="34" charset="0"/>
                <a:sym typeface="Calibri" panose="020F0502020204030204" pitchFamily="34" charset="0"/>
              </a:rPr>
              <a:t>NOVA PROPOSTA</a:t>
            </a:r>
            <a:endParaRPr lang="pt-BR" altLang="pt-BR" sz="1800" dirty="0">
              <a:solidFill>
                <a:srgbClr val="000000"/>
              </a:solidFill>
              <a:ea typeface="Arial" panose="020B0604020202020204" pitchFamily="34" charset="0"/>
              <a:cs typeface="Calibri" panose="020F0502020204030204" pitchFamily="34" charset="0"/>
              <a:sym typeface="Calibri" panose="020F0502020204030204" pitchFamily="34" charset="0"/>
            </a:endParaRPr>
          </a:p>
        </p:txBody>
      </p:sp>
      <p:graphicFrame>
        <p:nvGraphicFramePr>
          <p:cNvPr id="201" name="Google Shape;201;p17">
            <a:extLst>
              <a:ext uri="{FF2B5EF4-FFF2-40B4-BE49-F238E27FC236}">
                <a16:creationId xmlns:a16="http://schemas.microsoft.com/office/drawing/2014/main" id="{91B024CE-8014-5441-F555-708C52877704}"/>
              </a:ext>
            </a:extLst>
          </p:cNvPr>
          <p:cNvGraphicFramePr/>
          <p:nvPr>
            <p:extLst>
              <p:ext uri="{D42A27DB-BD31-4B8C-83A1-F6EECF244321}">
                <p14:modId xmlns:p14="http://schemas.microsoft.com/office/powerpoint/2010/main" val="295360563"/>
              </p:ext>
            </p:extLst>
          </p:nvPr>
        </p:nvGraphicFramePr>
        <p:xfrm>
          <a:off x="259976" y="2320998"/>
          <a:ext cx="8606116" cy="1626878"/>
        </p:xfrm>
        <a:graphic>
          <a:graphicData uri="http://schemas.openxmlformats.org/drawingml/2006/table">
            <a:tbl>
              <a:tblPr firstRow="1" firstCol="1" bandRow="1">
                <a:noFill/>
              </a:tblPr>
              <a:tblGrid>
                <a:gridCol w="4965531">
                  <a:extLst>
                    <a:ext uri="{9D8B030D-6E8A-4147-A177-3AD203B41FA5}">
                      <a16:colId xmlns:a16="http://schemas.microsoft.com/office/drawing/2014/main" val="20000"/>
                    </a:ext>
                  </a:extLst>
                </a:gridCol>
                <a:gridCol w="849086">
                  <a:extLst>
                    <a:ext uri="{9D8B030D-6E8A-4147-A177-3AD203B41FA5}">
                      <a16:colId xmlns:a16="http://schemas.microsoft.com/office/drawing/2014/main" val="20001"/>
                    </a:ext>
                  </a:extLst>
                </a:gridCol>
                <a:gridCol w="1301491">
                  <a:extLst>
                    <a:ext uri="{9D8B030D-6E8A-4147-A177-3AD203B41FA5}">
                      <a16:colId xmlns:a16="http://schemas.microsoft.com/office/drawing/2014/main" val="20002"/>
                    </a:ext>
                  </a:extLst>
                </a:gridCol>
                <a:gridCol w="1490008">
                  <a:extLst>
                    <a:ext uri="{9D8B030D-6E8A-4147-A177-3AD203B41FA5}">
                      <a16:colId xmlns:a16="http://schemas.microsoft.com/office/drawing/2014/main" val="20003"/>
                    </a:ext>
                  </a:extLst>
                </a:gridCol>
              </a:tblGrid>
              <a:tr h="381980">
                <a:tc>
                  <a:txBody>
                    <a:bodyPr/>
                    <a:lstStyle/>
                    <a:p>
                      <a:pPr marL="0" marR="0" lvl="0" indent="0" algn="ctr" rtl="0">
                        <a:lnSpc>
                          <a:spcPct val="100000"/>
                        </a:lnSpc>
                        <a:spcBef>
                          <a:spcPts val="0"/>
                        </a:spcBef>
                        <a:spcAft>
                          <a:spcPts val="0"/>
                        </a:spcAft>
                        <a:buNone/>
                      </a:pPr>
                      <a:r>
                        <a:rPr lang="pt-BR" sz="1400" b="1" dirty="0">
                          <a:latin typeface="Calibri"/>
                          <a:ea typeface="Calibri"/>
                          <a:cs typeface="Calibri"/>
                          <a:sym typeface="Calibri"/>
                        </a:rPr>
                        <a:t>CATEGORIAS</a:t>
                      </a:r>
                      <a:endParaRPr lang="pt-BR" sz="1400" b="1" u="none" strike="noStrike" cap="none"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b="1" u="none" strike="noStrike" cap="none" dirty="0">
                          <a:latin typeface="Calibri"/>
                          <a:ea typeface="Calibri"/>
                          <a:cs typeface="Calibri"/>
                          <a:sym typeface="Calibri"/>
                        </a:rPr>
                        <a:t>PRÊMIOS</a:t>
                      </a: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b="1" u="none" strike="noStrike" cap="none" dirty="0">
                          <a:latin typeface="Calibri"/>
                          <a:ea typeface="Calibri"/>
                          <a:cs typeface="Calibri"/>
                          <a:sym typeface="Calibri"/>
                        </a:rPr>
                        <a:t>PREMIAÇÃO</a:t>
                      </a: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b="1" u="none" strike="noStrike" cap="none" dirty="0">
                          <a:latin typeface="Calibri"/>
                          <a:ea typeface="Calibri"/>
                          <a:cs typeface="Calibri"/>
                          <a:sym typeface="Calibri"/>
                        </a:rPr>
                        <a:t>TOTAL</a:t>
                      </a:r>
                    </a:p>
                  </a:txBody>
                  <a:tcPr marL="68572" marR="68572" marT="0" marB="0" anchor="ctr">
                    <a:solidFill>
                      <a:schemeClr val="bg1"/>
                    </a:solidFill>
                  </a:tcPr>
                </a:tc>
                <a:extLst>
                  <a:ext uri="{0D108BD9-81ED-4DB2-BD59-A6C34878D82A}">
                    <a16:rowId xmlns:a16="http://schemas.microsoft.com/office/drawing/2014/main" val="10000"/>
                  </a:ext>
                </a:extLst>
              </a:tr>
              <a:tr h="558523">
                <a:tc>
                  <a:txBody>
                    <a:bodyPr/>
                    <a:lstStyle/>
                    <a:p>
                      <a:pPr marL="0" marR="0" lvl="0" indent="0" algn="l" rtl="0">
                        <a:lnSpc>
                          <a:spcPct val="100000"/>
                        </a:lnSpc>
                        <a:spcBef>
                          <a:spcPts val="0"/>
                        </a:spcBef>
                        <a:spcAft>
                          <a:spcPts val="0"/>
                        </a:spcAft>
                        <a:buNone/>
                      </a:pPr>
                      <a:r>
                        <a:rPr lang="pt-BR" sz="1400" dirty="0">
                          <a:latin typeface="Calibri"/>
                          <a:ea typeface="Calibri"/>
                          <a:cs typeface="Calibri"/>
                          <a:sym typeface="Calibri"/>
                        </a:rPr>
                        <a:t>Categoria </a:t>
                      </a:r>
                      <a:r>
                        <a:rPr lang="pt-BR" sz="1400" u="none" strike="noStrike" cap="none" dirty="0">
                          <a:latin typeface="Calibri"/>
                          <a:ea typeface="Calibri"/>
                          <a:cs typeface="Calibri"/>
                          <a:sym typeface="Calibri"/>
                        </a:rPr>
                        <a:t> Longas Metragens / Telefilme – Baixo Orçamento </a:t>
                      </a:r>
                      <a:r>
                        <a:rPr lang="pt-BR" sz="1400" dirty="0">
                          <a:latin typeface="Calibri"/>
                          <a:ea typeface="Calibri"/>
                          <a:cs typeface="Calibri"/>
                          <a:sym typeface="Calibri"/>
                        </a:rPr>
                        <a:t>(F</a:t>
                      </a:r>
                      <a:r>
                        <a:rPr lang="pt-BR" sz="1400" u="none" strike="noStrike" cap="none" dirty="0">
                          <a:latin typeface="Calibri"/>
                          <a:ea typeface="Calibri"/>
                          <a:cs typeface="Calibri"/>
                          <a:sym typeface="Calibri"/>
                        </a:rPr>
                        <a:t>icção / </a:t>
                      </a:r>
                      <a:r>
                        <a:rPr lang="pt-BR" sz="1400" dirty="0">
                          <a:latin typeface="Calibri"/>
                          <a:ea typeface="Calibri"/>
                          <a:cs typeface="Calibri"/>
                          <a:sym typeface="Calibri"/>
                        </a:rPr>
                        <a:t>A</a:t>
                      </a:r>
                      <a:r>
                        <a:rPr lang="pt-BR" sz="1400" u="none" strike="noStrike" cap="none" dirty="0">
                          <a:latin typeface="Calibri"/>
                          <a:ea typeface="Calibri"/>
                          <a:cs typeface="Calibri"/>
                          <a:sym typeface="Calibri"/>
                        </a:rPr>
                        <a:t>nimação / </a:t>
                      </a:r>
                      <a:r>
                        <a:rPr lang="pt-BR" sz="1400" dirty="0">
                          <a:latin typeface="Calibri"/>
                          <a:ea typeface="Calibri"/>
                          <a:cs typeface="Calibri"/>
                          <a:sym typeface="Calibri"/>
                        </a:rPr>
                        <a:t>D</a:t>
                      </a:r>
                      <a:r>
                        <a:rPr lang="pt-BR" sz="1400" u="none" strike="noStrike" cap="none" dirty="0">
                          <a:latin typeface="Calibri"/>
                          <a:ea typeface="Calibri"/>
                          <a:cs typeface="Calibri"/>
                          <a:sym typeface="Calibri"/>
                        </a:rPr>
                        <a:t>ocumentários)	</a:t>
                      </a:r>
                      <a:endParaRPr sz="1400" u="none" strike="noStrike" cap="none"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2</a:t>
                      </a:r>
                      <a:endParaRPr sz="1400" u="none" strike="noStrike" cap="none"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R$ 450.000,00</a:t>
                      </a:r>
                      <a:endParaRPr sz="1400" u="none" strike="noStrike" cap="none"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R$ 900.000,00 </a:t>
                      </a:r>
                      <a:endParaRPr sz="1400" u="none" strike="noStrike" cap="none" dirty="0">
                        <a:latin typeface="Calibri"/>
                        <a:ea typeface="Calibri"/>
                        <a:cs typeface="Calibri"/>
                        <a:sym typeface="Calibri"/>
                      </a:endParaRPr>
                    </a:p>
                  </a:txBody>
                  <a:tcPr marL="68572" marR="68572" marT="0" marB="0" anchor="ctr">
                    <a:solidFill>
                      <a:schemeClr val="bg1"/>
                    </a:solidFill>
                  </a:tcPr>
                </a:tc>
                <a:extLst>
                  <a:ext uri="{0D108BD9-81ED-4DB2-BD59-A6C34878D82A}">
                    <a16:rowId xmlns:a16="http://schemas.microsoft.com/office/drawing/2014/main" val="10001"/>
                  </a:ext>
                </a:extLst>
              </a:tr>
              <a:tr h="327378">
                <a:tc>
                  <a:txBody>
                    <a:bodyPr/>
                    <a:lstStyle/>
                    <a:p>
                      <a:pPr marL="0" marR="0" lvl="0" indent="0" algn="l" rtl="0">
                        <a:lnSpc>
                          <a:spcPct val="100000"/>
                        </a:lnSpc>
                        <a:spcBef>
                          <a:spcPts val="0"/>
                        </a:spcBef>
                        <a:spcAft>
                          <a:spcPts val="0"/>
                        </a:spcAft>
                        <a:buNone/>
                      </a:pPr>
                      <a:r>
                        <a:rPr lang="pt-BR" sz="1400" dirty="0">
                          <a:latin typeface="Calibri"/>
                          <a:ea typeface="Calibri"/>
                          <a:cs typeface="Calibri"/>
                          <a:sym typeface="Calibri"/>
                        </a:rPr>
                        <a:t>Categoria</a:t>
                      </a:r>
                      <a:r>
                        <a:rPr lang="pt-BR" sz="1400" u="none" strike="noStrike" cap="none" dirty="0">
                          <a:latin typeface="Calibri"/>
                          <a:ea typeface="Calibri"/>
                          <a:cs typeface="Calibri"/>
                          <a:sym typeface="Calibri"/>
                        </a:rPr>
                        <a:t> Piloto de </a:t>
                      </a:r>
                      <a:r>
                        <a:rPr lang="pt-BR" sz="1400" dirty="0">
                          <a:latin typeface="Calibri"/>
                          <a:ea typeface="Calibri"/>
                          <a:cs typeface="Calibri"/>
                          <a:sym typeface="Calibri"/>
                        </a:rPr>
                        <a:t>S</a:t>
                      </a:r>
                      <a:r>
                        <a:rPr lang="pt-BR" sz="1400" u="none" strike="noStrike" cap="none" dirty="0">
                          <a:latin typeface="Calibri"/>
                          <a:ea typeface="Calibri"/>
                          <a:cs typeface="Calibri"/>
                          <a:sym typeface="Calibri"/>
                        </a:rPr>
                        <a:t>érie (TV / </a:t>
                      </a:r>
                      <a:r>
                        <a:rPr lang="pt-BR" sz="1400" i="1" u="none" strike="noStrike" cap="none" dirty="0">
                          <a:latin typeface="Calibri"/>
                          <a:ea typeface="Calibri"/>
                          <a:cs typeface="Calibri"/>
                          <a:sym typeface="Calibri"/>
                        </a:rPr>
                        <a:t>Streaming</a:t>
                      </a:r>
                      <a:r>
                        <a:rPr lang="pt-BR" sz="1400" u="none" strike="noStrike" cap="none" dirty="0">
                          <a:latin typeface="Calibri"/>
                          <a:ea typeface="Calibri"/>
                          <a:cs typeface="Calibri"/>
                          <a:sym typeface="Calibri"/>
                        </a:rPr>
                        <a:t>) </a:t>
                      </a:r>
                      <a:r>
                        <a:rPr lang="pt-BR" sz="1400" dirty="0">
                          <a:latin typeface="Calibri"/>
                          <a:ea typeface="Calibri"/>
                          <a:cs typeface="Calibri"/>
                          <a:sym typeface="Calibri"/>
                        </a:rPr>
                        <a:t>(min. 8 episódios)</a:t>
                      </a:r>
                      <a:endParaRPr sz="1400"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2</a:t>
                      </a:r>
                      <a:endParaRPr sz="1400" u="none" strike="noStrike" cap="none"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R$ 180.000,00</a:t>
                      </a:r>
                      <a:endParaRPr sz="1400" u="none" strike="noStrike" cap="none"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R$ 360.000,00</a:t>
                      </a:r>
                      <a:endParaRPr sz="1400" u="none" strike="noStrike" cap="none" dirty="0">
                        <a:latin typeface="Calibri"/>
                        <a:ea typeface="Calibri"/>
                        <a:cs typeface="Calibri"/>
                        <a:sym typeface="Calibri"/>
                      </a:endParaRPr>
                    </a:p>
                  </a:txBody>
                  <a:tcPr marL="68572" marR="68572" marT="0" marB="0" anchor="ctr">
                    <a:solidFill>
                      <a:schemeClr val="bg1"/>
                    </a:solidFill>
                  </a:tcPr>
                </a:tc>
                <a:extLst>
                  <a:ext uri="{0D108BD9-81ED-4DB2-BD59-A6C34878D82A}">
                    <a16:rowId xmlns:a16="http://schemas.microsoft.com/office/drawing/2014/main" val="10002"/>
                  </a:ext>
                </a:extLst>
              </a:tr>
              <a:tr h="358997">
                <a:tc>
                  <a:txBody>
                    <a:bodyPr/>
                    <a:lstStyle/>
                    <a:p>
                      <a:pPr marL="0" marR="0" lvl="0" indent="0" algn="r" rtl="0">
                        <a:lnSpc>
                          <a:spcPct val="100000"/>
                        </a:lnSpc>
                        <a:spcBef>
                          <a:spcPts val="0"/>
                        </a:spcBef>
                        <a:spcAft>
                          <a:spcPts val="0"/>
                        </a:spcAft>
                        <a:buNone/>
                      </a:pPr>
                      <a:r>
                        <a:rPr lang="pt-BR" sz="1400" b="1" u="none" strike="noStrike" cap="none" dirty="0">
                          <a:latin typeface="Calibri"/>
                          <a:ea typeface="Calibri"/>
                          <a:cs typeface="Calibri"/>
                          <a:sym typeface="Calibri"/>
                        </a:rPr>
                        <a:t>TOTAL</a:t>
                      </a:r>
                      <a:endParaRPr sz="1400" b="1" u="none" strike="noStrike" cap="none"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b="1" u="none" strike="noStrike" cap="none" dirty="0">
                          <a:latin typeface="Calibri"/>
                          <a:ea typeface="Calibri"/>
                          <a:cs typeface="Calibri"/>
                          <a:sym typeface="Calibri"/>
                        </a:rPr>
                        <a:t>4</a:t>
                      </a:r>
                      <a:endParaRPr sz="1400" b="1" u="none" strike="noStrike" cap="none"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 </a:t>
                      </a:r>
                      <a:endParaRPr sz="1400" u="none" strike="noStrike" cap="none" dirty="0">
                        <a:latin typeface="Calibri"/>
                        <a:ea typeface="Calibri"/>
                        <a:cs typeface="Calibri"/>
                        <a:sym typeface="Calibri"/>
                      </a:endParaRPr>
                    </a:p>
                  </a:txBody>
                  <a:tcPr marL="68572" marR="68572" marT="0" marB="0" anchor="ctr">
                    <a:solidFill>
                      <a:schemeClr val="bg1"/>
                    </a:solidFill>
                  </a:tcPr>
                </a:tc>
                <a:tc>
                  <a:txBody>
                    <a:bodyPr/>
                    <a:lstStyle/>
                    <a:p>
                      <a:pPr marL="0" marR="0" lvl="0" indent="0" algn="ctr" rtl="0">
                        <a:lnSpc>
                          <a:spcPct val="100000"/>
                        </a:lnSpc>
                        <a:spcBef>
                          <a:spcPts val="0"/>
                        </a:spcBef>
                        <a:spcAft>
                          <a:spcPts val="0"/>
                        </a:spcAft>
                        <a:buNone/>
                      </a:pPr>
                      <a:r>
                        <a:rPr lang="pt-BR" sz="1400" b="1" u="none" strike="noStrike" cap="none" dirty="0">
                          <a:latin typeface="Calibri"/>
                          <a:ea typeface="Calibri"/>
                          <a:cs typeface="Calibri"/>
                          <a:sym typeface="Calibri"/>
                        </a:rPr>
                        <a:t>R$ 1.260.000,00</a:t>
                      </a:r>
                      <a:endParaRPr sz="1400" b="1" u="none" strike="noStrike" cap="none" dirty="0">
                        <a:latin typeface="Calibri"/>
                        <a:ea typeface="Calibri"/>
                        <a:cs typeface="Calibri"/>
                        <a:sym typeface="Calibri"/>
                      </a:endParaRPr>
                    </a:p>
                  </a:txBody>
                  <a:tcPr marL="68572" marR="68572" marT="0" marB="0" anchor="ctr">
                    <a:solidFill>
                      <a:schemeClr val="bg1"/>
                    </a:solidFill>
                  </a:tcPr>
                </a:tc>
                <a:extLst>
                  <a:ext uri="{0D108BD9-81ED-4DB2-BD59-A6C34878D82A}">
                    <a16:rowId xmlns:a16="http://schemas.microsoft.com/office/drawing/2014/main" val="10003"/>
                  </a:ext>
                </a:extLst>
              </a:tr>
            </a:tbl>
          </a:graphicData>
        </a:graphic>
      </p:graphicFrame>
      <p:sp>
        <p:nvSpPr>
          <p:cNvPr id="32800" name="Google Shape;225;p20">
            <a:extLst>
              <a:ext uri="{FF2B5EF4-FFF2-40B4-BE49-F238E27FC236}">
                <a16:creationId xmlns:a16="http://schemas.microsoft.com/office/drawing/2014/main" id="{FC33C1D6-B3F1-5794-7508-E56295A2FCFD}"/>
              </a:ext>
            </a:extLst>
          </p:cNvPr>
          <p:cNvSpPr txBox="1">
            <a:spLocks noChangeArrowheads="1"/>
          </p:cNvSpPr>
          <p:nvPr/>
        </p:nvSpPr>
        <p:spPr bwMode="auto">
          <a:xfrm>
            <a:off x="259976" y="2222"/>
            <a:ext cx="8404599"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12BAD9D6-A2BB-7D98-D360-65FAFE5B6C70}"/>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26</a:t>
            </a:fld>
            <a:endParaRPr lang="pt-BR" altLang="pt-BR" sz="900" dirty="0">
              <a:solidFill>
                <a:srgbClr val="898989"/>
              </a:solidFill>
              <a:latin typeface="Arial" panose="020B0604020202020204" pitchFamily="34" charset="0"/>
            </a:endParaRPr>
          </a:p>
        </p:txBody>
      </p:sp>
      <p:sp>
        <p:nvSpPr>
          <p:cNvPr id="4" name="CaixaDeTexto 3">
            <a:extLst>
              <a:ext uri="{FF2B5EF4-FFF2-40B4-BE49-F238E27FC236}">
                <a16:creationId xmlns:a16="http://schemas.microsoft.com/office/drawing/2014/main" id="{CC518BE3-2F37-62E5-8318-6A4209E1043C}"/>
              </a:ext>
            </a:extLst>
          </p:cNvPr>
          <p:cNvSpPr txBox="1"/>
          <p:nvPr/>
        </p:nvSpPr>
        <p:spPr>
          <a:xfrm>
            <a:off x="268941" y="1581203"/>
            <a:ext cx="8606117" cy="584775"/>
          </a:xfrm>
          <a:prstGeom prst="rect">
            <a:avLst/>
          </a:prstGeom>
          <a:noFill/>
        </p:spPr>
        <p:txBody>
          <a:bodyPr wrap="square">
            <a:spAutoFit/>
          </a:bodyPr>
          <a:lstStyle/>
          <a:p>
            <a:r>
              <a:rPr lang="pt-BR" sz="1600" dirty="0">
                <a:effectLst/>
                <a:latin typeface="Calibri" panose="020F0502020204030204" pitchFamily="34" charset="0"/>
                <a:ea typeface="Calibri" panose="020F0502020204030204" pitchFamily="34" charset="0"/>
                <a:cs typeface="Times New Roman" panose="02020603050405020304" pitchFamily="18" charset="0"/>
              </a:rPr>
              <a:t>Premiar produtores de longas-metragens e/ou piloto de série na forma de produtoras audiovisuais instituídas</a:t>
            </a:r>
            <a:endParaRPr lang="pt-BR" sz="1600" dirty="0"/>
          </a:p>
        </p:txBody>
      </p:sp>
      <p:grpSp>
        <p:nvGrpSpPr>
          <p:cNvPr id="3" name="Agrupar 2">
            <a:extLst>
              <a:ext uri="{FF2B5EF4-FFF2-40B4-BE49-F238E27FC236}">
                <a16:creationId xmlns:a16="http://schemas.microsoft.com/office/drawing/2014/main" id="{E7EE1828-481F-0595-05DA-8971EA44E5E3}"/>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F7C369D0-368F-042E-F22C-8D5346408749}"/>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25237F3F-65DB-2902-5E6D-A5AA8232959B}"/>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101BE296-A85E-A47D-5979-06F6B933A444}"/>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Google Shape;206;p18">
            <a:extLst>
              <a:ext uri="{FF2B5EF4-FFF2-40B4-BE49-F238E27FC236}">
                <a16:creationId xmlns:a16="http://schemas.microsoft.com/office/drawing/2014/main" id="{65538F7F-FD3F-6E34-282C-48A8F82FCF45}"/>
              </a:ext>
            </a:extLst>
          </p:cNvPr>
          <p:cNvSpPr txBox="1">
            <a:spLocks noChangeArrowheads="1"/>
          </p:cNvSpPr>
          <p:nvPr/>
        </p:nvSpPr>
        <p:spPr bwMode="auto">
          <a:xfrm>
            <a:off x="251010" y="503238"/>
            <a:ext cx="8664389"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000"/>
              <a:buFont typeface="Arial" panose="020B0604020202020204" pitchFamily="34" charset="0"/>
              <a:buNone/>
            </a:pPr>
            <a:r>
              <a:rPr lang="pt-BR" altLang="pt-BR" sz="2000" b="1" dirty="0">
                <a:solidFill>
                  <a:srgbClr val="000000"/>
                </a:solidFill>
                <a:ea typeface="Arial" panose="020B0604020202020204" pitchFamily="34" charset="0"/>
                <a:cs typeface="Calibri" panose="020F0502020204030204" pitchFamily="34" charset="0"/>
                <a:sym typeface="Calibri" panose="020F0502020204030204" pitchFamily="34" charset="0"/>
              </a:rPr>
              <a:t>Editais de Fomento Direto </a:t>
            </a:r>
            <a:r>
              <a:rPr lang="pt-BR" altLang="pt-BR" sz="2000" dirty="0">
                <a:solidFill>
                  <a:srgbClr val="000000"/>
                </a:solidFill>
                <a:ea typeface="Arial" panose="020B0604020202020204" pitchFamily="34" charset="0"/>
                <a:cs typeface="Calibri" panose="020F0502020204030204" pitchFamily="34" charset="0"/>
                <a:sym typeface="Calibri" panose="020F0502020204030204" pitchFamily="34" charset="0"/>
              </a:rPr>
              <a:t>(Inciso I)</a:t>
            </a:r>
          </a:p>
        </p:txBody>
      </p:sp>
      <p:sp>
        <p:nvSpPr>
          <p:cNvPr id="34820" name="Google Shape;208;p18">
            <a:extLst>
              <a:ext uri="{FF2B5EF4-FFF2-40B4-BE49-F238E27FC236}">
                <a16:creationId xmlns:a16="http://schemas.microsoft.com/office/drawing/2014/main" id="{D0997FD8-3CDC-1EF1-8CD7-01666C4C98B3}"/>
              </a:ext>
            </a:extLst>
          </p:cNvPr>
          <p:cNvSpPr txBox="1">
            <a:spLocks noChangeArrowheads="1"/>
          </p:cNvSpPr>
          <p:nvPr/>
        </p:nvSpPr>
        <p:spPr bwMode="auto">
          <a:xfrm>
            <a:off x="251010" y="938213"/>
            <a:ext cx="864198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Font typeface="Arial" panose="020B0604020202020204" pitchFamily="34" charset="0"/>
              <a:buNone/>
            </a:pPr>
            <a:r>
              <a:rPr lang="pt-BR" altLang="pt-BR" sz="1800" b="1" dirty="0">
                <a:solidFill>
                  <a:srgbClr val="000000"/>
                </a:solidFill>
                <a:ea typeface="Arial" panose="020B0604020202020204" pitchFamily="34" charset="0"/>
                <a:cs typeface="Calibri" panose="020F0502020204030204" pitchFamily="34" charset="0"/>
                <a:sym typeface="Calibri" panose="020F0502020204030204" pitchFamily="34" charset="0"/>
              </a:rPr>
              <a:t>. Edital de Produção de Conteúdos Digitais  - </a:t>
            </a:r>
            <a:r>
              <a:rPr lang="pt-BR" altLang="pt-BR" sz="1800" b="1" dirty="0">
                <a:solidFill>
                  <a:srgbClr val="FF0000"/>
                </a:solidFill>
                <a:ea typeface="Arial" panose="020B0604020202020204" pitchFamily="34" charset="0"/>
                <a:cs typeface="Calibri" panose="020F0502020204030204" pitchFamily="34" charset="0"/>
                <a:sym typeface="Calibri" panose="020F0502020204030204" pitchFamily="34" charset="0"/>
              </a:rPr>
              <a:t>NOVA PROPOSTA</a:t>
            </a:r>
            <a:endParaRPr lang="pt-BR" altLang="pt-BR" sz="1800" dirty="0">
              <a:solidFill>
                <a:srgbClr val="000000"/>
              </a:solidFill>
              <a:ea typeface="Arial" panose="020B0604020202020204" pitchFamily="34" charset="0"/>
              <a:cs typeface="Calibri" panose="020F0502020204030204" pitchFamily="34" charset="0"/>
              <a:sym typeface="Calibri" panose="020F0502020204030204" pitchFamily="34" charset="0"/>
            </a:endParaRPr>
          </a:p>
          <a:p>
            <a:pPr algn="ctr" eaLnBrk="1" hangingPunct="1">
              <a:lnSpc>
                <a:spcPct val="100000"/>
              </a:lnSpc>
              <a:spcBef>
                <a:spcPct val="0"/>
              </a:spcBef>
              <a:buClr>
                <a:srgbClr val="000000"/>
              </a:buClr>
              <a:buFont typeface="Arial" panose="020B0604020202020204" pitchFamily="34" charset="0"/>
              <a:buNone/>
            </a:pPr>
            <a:endParaRPr lang="pt-BR" altLang="pt-BR" sz="18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34853" name="Google Shape;225;p20">
            <a:extLst>
              <a:ext uri="{FF2B5EF4-FFF2-40B4-BE49-F238E27FC236}">
                <a16:creationId xmlns:a16="http://schemas.microsoft.com/office/drawing/2014/main" id="{E489C66B-B5D4-921E-86AE-0A7B64A9F112}"/>
              </a:ext>
            </a:extLst>
          </p:cNvPr>
          <p:cNvSpPr txBox="1">
            <a:spLocks noChangeArrowheads="1"/>
          </p:cNvSpPr>
          <p:nvPr/>
        </p:nvSpPr>
        <p:spPr bwMode="auto">
          <a:xfrm>
            <a:off x="251012" y="0"/>
            <a:ext cx="8413563"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Proposta de Aplicação dos Recursos</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
        <p:nvSpPr>
          <p:cNvPr id="2" name="Espaço Reservado para Número de Slide 1">
            <a:extLst>
              <a:ext uri="{FF2B5EF4-FFF2-40B4-BE49-F238E27FC236}">
                <a16:creationId xmlns:a16="http://schemas.microsoft.com/office/drawing/2014/main" id="{0F317466-FBF2-3A98-22D2-01EC688E9795}"/>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5630779-1993-4678-9AF5-C5601CD93FB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27</a:t>
            </a:fld>
            <a:endParaRPr lang="pt-BR" altLang="pt-BR" sz="900" dirty="0">
              <a:solidFill>
                <a:srgbClr val="898989"/>
              </a:solidFill>
              <a:latin typeface="Arial" panose="020B0604020202020204" pitchFamily="34" charset="0"/>
            </a:endParaRPr>
          </a:p>
        </p:txBody>
      </p:sp>
      <p:sp>
        <p:nvSpPr>
          <p:cNvPr id="4" name="CaixaDeTexto 3">
            <a:extLst>
              <a:ext uri="{FF2B5EF4-FFF2-40B4-BE49-F238E27FC236}">
                <a16:creationId xmlns:a16="http://schemas.microsoft.com/office/drawing/2014/main" id="{4912491C-77E6-810D-5B23-C57D1DA2A450}"/>
              </a:ext>
            </a:extLst>
          </p:cNvPr>
          <p:cNvSpPr txBox="1"/>
          <p:nvPr/>
        </p:nvSpPr>
        <p:spPr>
          <a:xfrm>
            <a:off x="251011" y="1310923"/>
            <a:ext cx="8664388" cy="584775"/>
          </a:xfrm>
          <a:prstGeom prst="rect">
            <a:avLst/>
          </a:prstGeom>
          <a:noFill/>
        </p:spPr>
        <p:txBody>
          <a:bodyPr wrap="square">
            <a:spAutoFit/>
          </a:bodyPr>
          <a:lstStyle/>
          <a:p>
            <a:pPr algn="just"/>
            <a:r>
              <a:rPr lang="pt-BR" sz="1600" dirty="0">
                <a:effectLst/>
                <a:latin typeface="Calibri" panose="020F0502020204030204" pitchFamily="34" charset="0"/>
                <a:ea typeface="Calibri" panose="020F0502020204030204" pitchFamily="34" charset="0"/>
                <a:cs typeface="Times New Roman" panose="02020603050405020304" pitchFamily="18" charset="0"/>
              </a:rPr>
              <a:t>Premiação de conteúdo audiovisual </a:t>
            </a:r>
            <a:r>
              <a:rPr lang="pt-BR" sz="1600" dirty="0">
                <a:latin typeface="Calibri" panose="020F0502020204030204" pitchFamily="34" charset="0"/>
                <a:ea typeface="Calibri" panose="020F0502020204030204" pitchFamily="34" charset="0"/>
                <a:cs typeface="Times New Roman" panose="02020603050405020304" pitchFamily="18" charset="0"/>
              </a:rPr>
              <a:t>digital</a:t>
            </a:r>
            <a:r>
              <a:rPr lang="pt-BR" sz="1600" dirty="0">
                <a:effectLst/>
                <a:latin typeface="Calibri" panose="020F0502020204030204" pitchFamily="34" charset="0"/>
                <a:ea typeface="Calibri" panose="020F0502020204030204" pitchFamily="34" charset="0"/>
                <a:cs typeface="Times New Roman" panose="02020603050405020304" pitchFamily="18" charset="0"/>
              </a:rPr>
              <a:t>, produção de videoclipes e álbuns (antigos </a:t>
            </a:r>
            <a:r>
              <a:rPr lang="pt-BR" sz="1600" dirty="0" err="1">
                <a:effectLst/>
                <a:latin typeface="Calibri" panose="020F0502020204030204" pitchFamily="34" charset="0"/>
                <a:ea typeface="Calibri" panose="020F0502020204030204" pitchFamily="34" charset="0"/>
                <a:cs typeface="Times New Roman" panose="02020603050405020304" pitchFamily="18" charset="0"/>
              </a:rPr>
              <a:t>dvd´s</a:t>
            </a:r>
            <a:r>
              <a:rPr lang="pt-BR" sz="1600" dirty="0">
                <a:effectLst/>
                <a:latin typeface="Calibri" panose="020F0502020204030204" pitchFamily="34" charset="0"/>
                <a:ea typeface="Calibri" panose="020F0502020204030204" pitchFamily="34" charset="0"/>
                <a:cs typeface="Times New Roman" panose="02020603050405020304" pitchFamily="18" charset="0"/>
              </a:rPr>
              <a:t>) musicais,  produção de </a:t>
            </a:r>
            <a:r>
              <a:rPr lang="pt-BR" sz="1600" i="1" dirty="0">
                <a:effectLst/>
                <a:latin typeface="Calibri" panose="020F0502020204030204" pitchFamily="34" charset="0"/>
                <a:ea typeface="Calibri" panose="020F0502020204030204" pitchFamily="34" charset="0"/>
                <a:cs typeface="Times New Roman" panose="02020603050405020304" pitchFamily="18" charset="0"/>
              </a:rPr>
              <a:t>podcasts</a:t>
            </a:r>
            <a:r>
              <a:rPr lang="pt-BR" sz="1600" dirty="0">
                <a:effectLst/>
                <a:latin typeface="Calibri" panose="020F0502020204030204" pitchFamily="34" charset="0"/>
                <a:ea typeface="Calibri" panose="020F0502020204030204" pitchFamily="34" charset="0"/>
                <a:cs typeface="Times New Roman" panose="02020603050405020304" pitchFamily="18" charset="0"/>
              </a:rPr>
              <a:t> com temas inclusivos e Games no formato aplicativo.</a:t>
            </a:r>
            <a:endParaRPr lang="pt-BR" sz="1600" dirty="0"/>
          </a:p>
        </p:txBody>
      </p:sp>
      <p:graphicFrame>
        <p:nvGraphicFramePr>
          <p:cNvPr id="3" name="Google Shape;209;p18">
            <a:extLst>
              <a:ext uri="{FF2B5EF4-FFF2-40B4-BE49-F238E27FC236}">
                <a16:creationId xmlns:a16="http://schemas.microsoft.com/office/drawing/2014/main" id="{30182338-CDB0-A478-968F-68284F4FED0F}"/>
              </a:ext>
            </a:extLst>
          </p:cNvPr>
          <p:cNvGraphicFramePr/>
          <p:nvPr>
            <p:extLst>
              <p:ext uri="{D42A27DB-BD31-4B8C-83A1-F6EECF244321}">
                <p14:modId xmlns:p14="http://schemas.microsoft.com/office/powerpoint/2010/main" val="895590020"/>
              </p:ext>
            </p:extLst>
          </p:nvPr>
        </p:nvGraphicFramePr>
        <p:xfrm>
          <a:off x="260985" y="2075363"/>
          <a:ext cx="8632006" cy="1933772"/>
        </p:xfrm>
        <a:graphic>
          <a:graphicData uri="http://schemas.openxmlformats.org/drawingml/2006/table">
            <a:tbl>
              <a:tblPr firstRow="1" firstCol="1" bandRow="1">
                <a:noFill/>
              </a:tblPr>
              <a:tblGrid>
                <a:gridCol w="3999367">
                  <a:extLst>
                    <a:ext uri="{9D8B030D-6E8A-4147-A177-3AD203B41FA5}">
                      <a16:colId xmlns:a16="http://schemas.microsoft.com/office/drawing/2014/main" val="20000"/>
                    </a:ext>
                  </a:extLst>
                </a:gridCol>
                <a:gridCol w="888835">
                  <a:extLst>
                    <a:ext uri="{9D8B030D-6E8A-4147-A177-3AD203B41FA5}">
                      <a16:colId xmlns:a16="http://schemas.microsoft.com/office/drawing/2014/main" val="20001"/>
                    </a:ext>
                  </a:extLst>
                </a:gridCol>
                <a:gridCol w="1871902">
                  <a:extLst>
                    <a:ext uri="{9D8B030D-6E8A-4147-A177-3AD203B41FA5}">
                      <a16:colId xmlns:a16="http://schemas.microsoft.com/office/drawing/2014/main" val="20002"/>
                    </a:ext>
                  </a:extLst>
                </a:gridCol>
                <a:gridCol w="1871902">
                  <a:extLst>
                    <a:ext uri="{9D8B030D-6E8A-4147-A177-3AD203B41FA5}">
                      <a16:colId xmlns:a16="http://schemas.microsoft.com/office/drawing/2014/main" val="20003"/>
                    </a:ext>
                  </a:extLst>
                </a:gridCol>
              </a:tblGrid>
              <a:tr h="366053">
                <a:tc>
                  <a:txBody>
                    <a:bodyPr/>
                    <a:lstStyle/>
                    <a:p>
                      <a:pPr marL="0" marR="0" lvl="0" indent="0" algn="ctr" rtl="0">
                        <a:lnSpc>
                          <a:spcPct val="107000"/>
                        </a:lnSpc>
                        <a:spcBef>
                          <a:spcPts val="0"/>
                        </a:spcBef>
                        <a:spcAft>
                          <a:spcPts val="0"/>
                        </a:spcAft>
                        <a:buNone/>
                      </a:pPr>
                      <a:r>
                        <a:rPr lang="pt-BR" sz="1400" b="1" dirty="0">
                          <a:latin typeface="Calibri"/>
                          <a:ea typeface="Calibri"/>
                          <a:cs typeface="Calibri"/>
                          <a:sym typeface="Calibri"/>
                        </a:rPr>
                        <a:t>CATEGORIAS</a:t>
                      </a:r>
                      <a:endParaRPr lang="pt-BR" sz="1400" b="1" u="none" strike="noStrike" cap="none" dirty="0">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Calibri"/>
                          <a:ea typeface="Calibri"/>
                          <a:cs typeface="Calibri"/>
                          <a:sym typeface="Calibri"/>
                        </a:rPr>
                        <a:t>PRÊMIOS</a:t>
                      </a:r>
                    </a:p>
                  </a:txBody>
                  <a:tcPr marL="91424" marR="91424" marT="0"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Calibri"/>
                          <a:ea typeface="Calibri"/>
                          <a:cs typeface="Calibri"/>
                          <a:sym typeface="Calibri"/>
                        </a:rPr>
                        <a:t>PREMIAÇÃO</a:t>
                      </a:r>
                    </a:p>
                  </a:txBody>
                  <a:tcPr marL="91424" marR="91424" marT="0"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Calibri"/>
                          <a:ea typeface="Calibri"/>
                          <a:cs typeface="Calibri"/>
                          <a:sym typeface="Calibri"/>
                        </a:rPr>
                        <a:t>TOTAL</a:t>
                      </a:r>
                    </a:p>
                  </a:txBody>
                  <a:tcPr marL="91424" marR="91424" marT="0" marB="0" anchor="ctr">
                    <a:solidFill>
                      <a:schemeClr val="bg1"/>
                    </a:solidFill>
                  </a:tcPr>
                </a:tc>
                <a:extLst>
                  <a:ext uri="{0D108BD9-81ED-4DB2-BD59-A6C34878D82A}">
                    <a16:rowId xmlns:a16="http://schemas.microsoft.com/office/drawing/2014/main" val="10000"/>
                  </a:ext>
                </a:extLst>
              </a:tr>
              <a:tr h="339430">
                <a:tc>
                  <a:txBody>
                    <a:bodyPr/>
                    <a:lstStyle/>
                    <a:p>
                      <a:pPr marL="0" marR="0" lvl="0" indent="0" algn="l" rtl="0">
                        <a:lnSpc>
                          <a:spcPct val="100000"/>
                        </a:lnSpc>
                        <a:spcBef>
                          <a:spcPts val="0"/>
                        </a:spcBef>
                        <a:spcAft>
                          <a:spcPts val="0"/>
                        </a:spcAft>
                        <a:buNone/>
                      </a:pPr>
                      <a:r>
                        <a:rPr lang="pt-BR" sz="1400" dirty="0">
                          <a:latin typeface="Calibri"/>
                          <a:ea typeface="Calibri"/>
                          <a:cs typeface="Calibri"/>
                          <a:sym typeface="Calibri"/>
                        </a:rPr>
                        <a:t>Categoria</a:t>
                      </a:r>
                      <a:r>
                        <a:rPr lang="pt-BR" sz="1400" u="none" strike="noStrike" cap="none" dirty="0">
                          <a:latin typeface="Calibri"/>
                          <a:ea typeface="Calibri"/>
                          <a:cs typeface="Calibri"/>
                          <a:sym typeface="Calibri"/>
                        </a:rPr>
                        <a:t> Videoclipes Musicais	</a:t>
                      </a:r>
                      <a:endParaRPr sz="1400" u="none" strike="noStrike" cap="none" dirty="0">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9</a:t>
                      </a:r>
                      <a:endParaRPr sz="1400" u="none" strike="noStrike" cap="none" dirty="0">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R$ 10.000,00</a:t>
                      </a:r>
                      <a:endParaRPr sz="1400" u="none" strike="noStrike" cap="none" dirty="0">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R$ 90.000,00 </a:t>
                      </a:r>
                      <a:endParaRPr sz="1400" u="none" strike="noStrike" cap="none" dirty="0">
                        <a:latin typeface="Calibri"/>
                        <a:ea typeface="Calibri"/>
                        <a:cs typeface="Calibri"/>
                        <a:sym typeface="Calibri"/>
                      </a:endParaRPr>
                    </a:p>
                  </a:txBody>
                  <a:tcPr marL="91424" marR="91424" marT="0" marB="0" anchor="ctr">
                    <a:solidFill>
                      <a:schemeClr val="bg1"/>
                    </a:solidFill>
                  </a:tcPr>
                </a:tc>
                <a:extLst>
                  <a:ext uri="{0D108BD9-81ED-4DB2-BD59-A6C34878D82A}">
                    <a16:rowId xmlns:a16="http://schemas.microsoft.com/office/drawing/2014/main" val="10001"/>
                  </a:ext>
                </a:extLst>
              </a:tr>
              <a:tr h="346195">
                <a:tc>
                  <a:txBody>
                    <a:bodyPr/>
                    <a:lstStyle/>
                    <a:p>
                      <a:pPr marL="0" marR="0" lvl="0" indent="0" algn="l" rtl="0">
                        <a:lnSpc>
                          <a:spcPct val="100000"/>
                        </a:lnSpc>
                        <a:spcBef>
                          <a:spcPts val="0"/>
                        </a:spcBef>
                        <a:spcAft>
                          <a:spcPts val="0"/>
                        </a:spcAft>
                        <a:buNone/>
                      </a:pPr>
                      <a:r>
                        <a:rPr lang="pt-BR" sz="1400" dirty="0">
                          <a:latin typeface="Calibri"/>
                          <a:ea typeface="Calibri"/>
                          <a:cs typeface="Calibri"/>
                          <a:sym typeface="Calibri"/>
                        </a:rPr>
                        <a:t>Categoria </a:t>
                      </a:r>
                      <a:r>
                        <a:rPr lang="pt-BR" sz="1400" u="none" strike="noStrike" cap="none" dirty="0">
                          <a:latin typeface="Calibri"/>
                          <a:ea typeface="Calibri"/>
                          <a:cs typeface="Calibri"/>
                          <a:sym typeface="Calibri"/>
                        </a:rPr>
                        <a:t> </a:t>
                      </a:r>
                      <a:r>
                        <a:rPr lang="pt-BR" sz="1400" dirty="0">
                          <a:latin typeface="Calibri"/>
                          <a:ea typeface="Calibri"/>
                          <a:cs typeface="Calibri"/>
                          <a:sym typeface="Calibri"/>
                        </a:rPr>
                        <a:t>P</a:t>
                      </a:r>
                      <a:r>
                        <a:rPr lang="pt-BR" sz="1400" u="none" strike="noStrike" cap="none" dirty="0">
                          <a:latin typeface="Calibri"/>
                          <a:ea typeface="Calibri"/>
                          <a:cs typeface="Calibri"/>
                          <a:sym typeface="Calibri"/>
                        </a:rPr>
                        <a:t>rodução de </a:t>
                      </a:r>
                      <a:r>
                        <a:rPr lang="pt-BR" sz="1400" dirty="0">
                          <a:latin typeface="Calibri"/>
                          <a:ea typeface="Calibri"/>
                          <a:cs typeface="Calibri"/>
                          <a:sym typeface="Calibri"/>
                        </a:rPr>
                        <a:t>Á</a:t>
                      </a:r>
                      <a:r>
                        <a:rPr lang="pt-BR" sz="1400" u="none" strike="noStrike" cap="none" dirty="0">
                          <a:latin typeface="Calibri"/>
                          <a:ea typeface="Calibri"/>
                          <a:cs typeface="Calibri"/>
                          <a:sym typeface="Calibri"/>
                        </a:rPr>
                        <a:t>lbuns </a:t>
                      </a:r>
                      <a:r>
                        <a:rPr lang="pt-BR" sz="1400" dirty="0">
                          <a:latin typeface="Calibri"/>
                          <a:ea typeface="Calibri"/>
                          <a:cs typeface="Calibri"/>
                          <a:sym typeface="Calibri"/>
                        </a:rPr>
                        <a:t>Musicais</a:t>
                      </a:r>
                      <a:r>
                        <a:rPr lang="pt-BR" sz="1400" u="none" strike="noStrike" cap="none" dirty="0">
                          <a:latin typeface="Calibri"/>
                          <a:ea typeface="Calibri"/>
                          <a:cs typeface="Calibri"/>
                          <a:sym typeface="Calibri"/>
                        </a:rPr>
                        <a:t>    </a:t>
                      </a:r>
                      <a:endParaRPr sz="1400" u="none" strike="noStrike" cap="none" dirty="0">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a:latin typeface="Calibri"/>
                          <a:ea typeface="Calibri"/>
                          <a:cs typeface="Calibri"/>
                          <a:sym typeface="Calibri"/>
                        </a:rPr>
                        <a:t>2</a:t>
                      </a:r>
                      <a:endParaRPr sz="1400" u="none" strike="noStrike" cap="none">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R$ 20.000,00</a:t>
                      </a:r>
                      <a:endParaRPr sz="1400" u="none" strike="noStrike" cap="none" dirty="0">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R$ 40.000,00</a:t>
                      </a:r>
                      <a:endParaRPr sz="1400" u="none" strike="noStrike" cap="none" dirty="0">
                        <a:latin typeface="Calibri"/>
                        <a:ea typeface="Calibri"/>
                        <a:cs typeface="Calibri"/>
                        <a:sym typeface="Calibri"/>
                      </a:endParaRPr>
                    </a:p>
                  </a:txBody>
                  <a:tcPr marL="91424" marR="91424" marT="0" marB="0" anchor="ctr">
                    <a:solidFill>
                      <a:schemeClr val="bg1"/>
                    </a:solidFill>
                  </a:tcPr>
                </a:tc>
                <a:extLst>
                  <a:ext uri="{0D108BD9-81ED-4DB2-BD59-A6C34878D82A}">
                    <a16:rowId xmlns:a16="http://schemas.microsoft.com/office/drawing/2014/main" val="10002"/>
                  </a:ext>
                </a:extLst>
              </a:tr>
              <a:tr h="313761">
                <a:tc>
                  <a:txBody>
                    <a:bodyPr/>
                    <a:lstStyle/>
                    <a:p>
                      <a:pPr marL="0" marR="0" lvl="0" indent="0" algn="l" rtl="0">
                        <a:lnSpc>
                          <a:spcPct val="100000"/>
                        </a:lnSpc>
                        <a:spcBef>
                          <a:spcPts val="0"/>
                        </a:spcBef>
                        <a:spcAft>
                          <a:spcPts val="0"/>
                        </a:spcAft>
                        <a:buNone/>
                      </a:pPr>
                      <a:r>
                        <a:rPr lang="pt-BR" sz="1400" dirty="0">
                          <a:latin typeface="Calibri"/>
                          <a:ea typeface="Calibri"/>
                          <a:cs typeface="Calibri"/>
                          <a:sym typeface="Calibri"/>
                        </a:rPr>
                        <a:t>Categoria </a:t>
                      </a:r>
                      <a:r>
                        <a:rPr lang="pt-BR" sz="1400" u="none" strike="noStrike" cap="none" dirty="0">
                          <a:latin typeface="Calibri"/>
                          <a:ea typeface="Calibri"/>
                          <a:cs typeface="Calibri"/>
                          <a:sym typeface="Calibri"/>
                        </a:rPr>
                        <a:t> </a:t>
                      </a:r>
                      <a:r>
                        <a:rPr lang="pt-BR" sz="1400" i="1" dirty="0">
                          <a:latin typeface="Calibri"/>
                          <a:ea typeface="Calibri"/>
                          <a:cs typeface="Calibri"/>
                          <a:sym typeface="Calibri"/>
                        </a:rPr>
                        <a:t>P</a:t>
                      </a:r>
                      <a:r>
                        <a:rPr lang="pt-BR" sz="1400" i="1" u="none" strike="noStrike" cap="none" dirty="0">
                          <a:latin typeface="Calibri"/>
                          <a:ea typeface="Calibri"/>
                          <a:cs typeface="Calibri"/>
                          <a:sym typeface="Calibri"/>
                        </a:rPr>
                        <a:t>odcasts</a:t>
                      </a:r>
                      <a:r>
                        <a:rPr lang="pt-BR" sz="1400" u="none" strike="noStrike" cap="none" dirty="0">
                          <a:latin typeface="Calibri"/>
                          <a:ea typeface="Calibri"/>
                          <a:cs typeface="Calibri"/>
                          <a:sym typeface="Calibri"/>
                        </a:rPr>
                        <a:t>  (sonoros  – 8 episódios) </a:t>
                      </a:r>
                      <a:endParaRPr sz="1400" u="none" strike="noStrike" cap="none" dirty="0">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9</a:t>
                      </a:r>
                      <a:endParaRPr sz="1400" u="none" strike="noStrike" cap="none" dirty="0">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R$ 10.000,00</a:t>
                      </a:r>
                      <a:endParaRPr sz="1400" u="none" strike="noStrike" cap="none" dirty="0">
                        <a:latin typeface="Calibri"/>
                        <a:ea typeface="Calibri"/>
                        <a:cs typeface="Calibri"/>
                        <a:sym typeface="Calibri"/>
                      </a:endParaRPr>
                    </a:p>
                  </a:txBody>
                  <a:tcPr marL="91424" marR="91424" marT="0" marB="0" anchor="ctr">
                    <a:solidFill>
                      <a:schemeClr val="bg1"/>
                    </a:solidFill>
                  </a:tcPr>
                </a:tc>
                <a:tc>
                  <a:txBody>
                    <a:bodyPr/>
                    <a:lstStyle/>
                    <a:p>
                      <a:pPr marL="0" marR="0" lvl="0" indent="0" algn="ctr" rtl="0">
                        <a:lnSpc>
                          <a:spcPct val="100000"/>
                        </a:lnSpc>
                        <a:spcBef>
                          <a:spcPts val="0"/>
                        </a:spcBef>
                        <a:spcAft>
                          <a:spcPts val="0"/>
                        </a:spcAft>
                        <a:buNone/>
                      </a:pPr>
                      <a:r>
                        <a:rPr lang="pt-BR" sz="1400" u="none" strike="noStrike" cap="none" dirty="0">
                          <a:latin typeface="Calibri"/>
                          <a:ea typeface="Calibri"/>
                          <a:cs typeface="Calibri"/>
                          <a:sym typeface="Calibri"/>
                        </a:rPr>
                        <a:t>R$ 90.000,00</a:t>
                      </a:r>
                      <a:endParaRPr sz="1400" u="none" strike="noStrike" cap="none" dirty="0">
                        <a:latin typeface="Calibri"/>
                        <a:ea typeface="Calibri"/>
                        <a:cs typeface="Calibri"/>
                        <a:sym typeface="Calibri"/>
                      </a:endParaRPr>
                    </a:p>
                  </a:txBody>
                  <a:tcPr marL="91424" marR="91424" marT="0" marB="0" anchor="ctr">
                    <a:solidFill>
                      <a:schemeClr val="bg1"/>
                    </a:solidFill>
                  </a:tcPr>
                </a:tc>
                <a:extLst>
                  <a:ext uri="{0D108BD9-81ED-4DB2-BD59-A6C34878D82A}">
                    <a16:rowId xmlns:a16="http://schemas.microsoft.com/office/drawing/2014/main" val="10003"/>
                  </a:ext>
                </a:extLst>
              </a:tr>
              <a:tr h="302140">
                <a:tc>
                  <a:txBody>
                    <a:bodyPr/>
                    <a:lstStyle/>
                    <a:p>
                      <a:pPr marL="0" marR="0" lvl="0" indent="0" algn="l" rtl="0">
                        <a:lnSpc>
                          <a:spcPct val="107000"/>
                        </a:lnSpc>
                        <a:spcBef>
                          <a:spcPts val="0"/>
                        </a:spcBef>
                        <a:spcAft>
                          <a:spcPts val="0"/>
                        </a:spcAft>
                        <a:buNone/>
                      </a:pPr>
                      <a:r>
                        <a:rPr lang="pt-BR" sz="1400" b="0" u="none" strike="noStrike" cap="none" dirty="0">
                          <a:latin typeface="Calibri"/>
                          <a:ea typeface="Calibri"/>
                          <a:cs typeface="Calibri"/>
                          <a:sym typeface="Calibri"/>
                        </a:rPr>
                        <a:t>Categoria  Produção de Games (aplicativo)</a:t>
                      </a:r>
                      <a:endParaRPr sz="1400" b="0" u="none" strike="noStrike" cap="none" dirty="0">
                        <a:latin typeface="Calibri"/>
                        <a:ea typeface="Calibri"/>
                        <a:cs typeface="Calibri"/>
                        <a:sym typeface="Calibri"/>
                      </a:endParaRPr>
                    </a:p>
                  </a:txBody>
                  <a:tcPr marL="91435" marR="91435" marT="0"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Calibri"/>
                          <a:ea typeface="Calibri"/>
                          <a:cs typeface="Calibri"/>
                          <a:sym typeface="Calibri"/>
                        </a:rPr>
                        <a:t>5</a:t>
                      </a:r>
                      <a:endParaRPr sz="1400" b="0" u="none" strike="noStrike" cap="none" dirty="0">
                        <a:latin typeface="Calibri"/>
                        <a:ea typeface="Calibri"/>
                        <a:cs typeface="Calibri"/>
                        <a:sym typeface="Calibri"/>
                      </a:endParaRPr>
                    </a:p>
                  </a:txBody>
                  <a:tcPr marL="91435" marR="91435" marT="0" marB="0" anchor="ctr">
                    <a:solidFill>
                      <a:schemeClr val="bg1"/>
                    </a:solidFill>
                  </a:tcPr>
                </a:tc>
                <a:tc>
                  <a:txBody>
                    <a:bodyPr/>
                    <a:lstStyle/>
                    <a:p>
                      <a:pPr marL="0" marR="0" lvl="0" indent="0" algn="ctr" rtl="0">
                        <a:lnSpc>
                          <a:spcPct val="107000"/>
                        </a:lnSpc>
                        <a:spcBef>
                          <a:spcPts val="0"/>
                        </a:spcBef>
                        <a:spcAft>
                          <a:spcPts val="0"/>
                        </a:spcAft>
                        <a:buNone/>
                      </a:pPr>
                      <a:r>
                        <a:rPr lang="pt-BR" sz="1400" u="none" strike="noStrike" cap="none" dirty="0">
                          <a:latin typeface="Calibri"/>
                          <a:ea typeface="Calibri"/>
                          <a:cs typeface="Calibri"/>
                          <a:sym typeface="Calibri"/>
                        </a:rPr>
                        <a:t>R$ 30.000,00</a:t>
                      </a:r>
                      <a:endParaRPr sz="1400" u="none" strike="noStrike" cap="none" dirty="0">
                        <a:latin typeface="Calibri"/>
                        <a:ea typeface="Calibri"/>
                        <a:cs typeface="Calibri"/>
                        <a:sym typeface="Calibri"/>
                      </a:endParaRPr>
                    </a:p>
                  </a:txBody>
                  <a:tcPr marL="91435" marR="91435" marT="0" marB="0" anchor="ctr">
                    <a:solidFill>
                      <a:schemeClr val="bg1"/>
                    </a:solidFill>
                  </a:tcPr>
                </a:tc>
                <a:tc>
                  <a:txBody>
                    <a:bodyPr/>
                    <a:lstStyle/>
                    <a:p>
                      <a:pPr marL="0" marR="0" lvl="0" indent="0" algn="ctr" rtl="0">
                        <a:lnSpc>
                          <a:spcPct val="107000"/>
                        </a:lnSpc>
                        <a:spcBef>
                          <a:spcPts val="0"/>
                        </a:spcBef>
                        <a:spcAft>
                          <a:spcPts val="0"/>
                        </a:spcAft>
                        <a:buNone/>
                      </a:pPr>
                      <a:r>
                        <a:rPr lang="pt-BR" sz="1400" b="0" u="none" strike="noStrike" cap="none" dirty="0">
                          <a:latin typeface="Calibri"/>
                          <a:ea typeface="Calibri"/>
                          <a:cs typeface="Calibri"/>
                          <a:sym typeface="Calibri"/>
                        </a:rPr>
                        <a:t>R$ 150.000,00</a:t>
                      </a:r>
                      <a:endParaRPr sz="1400" b="0" u="none" strike="noStrike" cap="none" dirty="0">
                        <a:latin typeface="Calibri"/>
                        <a:ea typeface="Calibri"/>
                        <a:cs typeface="Calibri"/>
                        <a:sym typeface="Calibri"/>
                      </a:endParaRPr>
                    </a:p>
                  </a:txBody>
                  <a:tcPr marL="91435" marR="91435" marT="0" marB="0" anchor="ctr">
                    <a:solidFill>
                      <a:schemeClr val="bg1"/>
                    </a:solidFill>
                  </a:tcPr>
                </a:tc>
                <a:extLst>
                  <a:ext uri="{0D108BD9-81ED-4DB2-BD59-A6C34878D82A}">
                    <a16:rowId xmlns:a16="http://schemas.microsoft.com/office/drawing/2014/main" val="10004"/>
                  </a:ext>
                </a:extLst>
              </a:tr>
              <a:tr h="266193">
                <a:tc>
                  <a:txBody>
                    <a:bodyPr/>
                    <a:lstStyle/>
                    <a:p>
                      <a:pPr marL="0" marR="0" lvl="0" indent="0" algn="r" rtl="0">
                        <a:lnSpc>
                          <a:spcPct val="107000"/>
                        </a:lnSpc>
                        <a:spcBef>
                          <a:spcPts val="0"/>
                        </a:spcBef>
                        <a:spcAft>
                          <a:spcPts val="0"/>
                        </a:spcAft>
                        <a:buNone/>
                      </a:pPr>
                      <a:r>
                        <a:rPr lang="pt-BR" sz="1400" b="1" u="none" strike="noStrike" cap="none" dirty="0">
                          <a:latin typeface="Calibri"/>
                          <a:ea typeface="Calibri"/>
                          <a:cs typeface="Calibri"/>
                          <a:sym typeface="Calibri"/>
                        </a:rPr>
                        <a:t>TOTAL</a:t>
                      </a:r>
                      <a:endParaRPr sz="1400" b="1" u="none" strike="noStrike" cap="none" dirty="0">
                        <a:latin typeface="Calibri"/>
                        <a:ea typeface="Calibri"/>
                        <a:cs typeface="Calibri"/>
                        <a:sym typeface="Calibri"/>
                      </a:endParaRPr>
                    </a:p>
                  </a:txBody>
                  <a:tcPr marL="91435" marR="91435" marT="0"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Calibri"/>
                          <a:ea typeface="Calibri"/>
                          <a:cs typeface="Calibri"/>
                          <a:sym typeface="Calibri"/>
                        </a:rPr>
                        <a:t>25</a:t>
                      </a:r>
                      <a:endParaRPr sz="1400" b="1" u="none" strike="noStrike" cap="none" dirty="0">
                        <a:latin typeface="Calibri"/>
                        <a:ea typeface="Calibri"/>
                        <a:cs typeface="Calibri"/>
                        <a:sym typeface="Calibri"/>
                      </a:endParaRPr>
                    </a:p>
                  </a:txBody>
                  <a:tcPr marL="91435" marR="91435" marT="0" marB="0" anchor="ctr">
                    <a:solidFill>
                      <a:schemeClr val="bg1"/>
                    </a:solidFill>
                  </a:tcPr>
                </a:tc>
                <a:tc>
                  <a:txBody>
                    <a:bodyPr/>
                    <a:lstStyle/>
                    <a:p>
                      <a:pPr marL="0" marR="0" lvl="0" indent="0" algn="ctr" rtl="0">
                        <a:lnSpc>
                          <a:spcPct val="107000"/>
                        </a:lnSpc>
                        <a:spcBef>
                          <a:spcPts val="0"/>
                        </a:spcBef>
                        <a:spcAft>
                          <a:spcPts val="0"/>
                        </a:spcAft>
                        <a:buNone/>
                      </a:pPr>
                      <a:r>
                        <a:rPr lang="pt-BR" sz="1400" u="none" strike="noStrike" cap="none" dirty="0">
                          <a:latin typeface="Calibri"/>
                          <a:ea typeface="Calibri"/>
                          <a:cs typeface="Calibri"/>
                          <a:sym typeface="Calibri"/>
                        </a:rPr>
                        <a:t>-</a:t>
                      </a:r>
                      <a:endParaRPr sz="1400" u="none" strike="noStrike" cap="none" dirty="0">
                        <a:latin typeface="Calibri"/>
                        <a:ea typeface="Calibri"/>
                        <a:cs typeface="Calibri"/>
                        <a:sym typeface="Calibri"/>
                      </a:endParaRPr>
                    </a:p>
                  </a:txBody>
                  <a:tcPr marL="91435" marR="91435" marT="0" marB="0" anchor="ctr">
                    <a:solidFill>
                      <a:schemeClr val="bg1"/>
                    </a:solidFill>
                  </a:tcPr>
                </a:tc>
                <a:tc>
                  <a:txBody>
                    <a:bodyPr/>
                    <a:lstStyle/>
                    <a:p>
                      <a:pPr marL="0" marR="0" lvl="0" indent="0" algn="ctr" rtl="0">
                        <a:lnSpc>
                          <a:spcPct val="107000"/>
                        </a:lnSpc>
                        <a:spcBef>
                          <a:spcPts val="0"/>
                        </a:spcBef>
                        <a:spcAft>
                          <a:spcPts val="0"/>
                        </a:spcAft>
                        <a:buNone/>
                      </a:pPr>
                      <a:r>
                        <a:rPr lang="pt-BR" sz="1400" b="1" u="none" strike="noStrike" cap="none" dirty="0">
                          <a:latin typeface="Calibri"/>
                          <a:ea typeface="Calibri"/>
                          <a:cs typeface="Calibri"/>
                          <a:sym typeface="Calibri"/>
                        </a:rPr>
                        <a:t>R$ 370.000,00</a:t>
                      </a:r>
                      <a:endParaRPr sz="1400" b="1" u="none" strike="noStrike" cap="none" dirty="0">
                        <a:latin typeface="Calibri"/>
                        <a:ea typeface="Calibri"/>
                        <a:cs typeface="Calibri"/>
                        <a:sym typeface="Calibri"/>
                      </a:endParaRPr>
                    </a:p>
                  </a:txBody>
                  <a:tcPr marL="91435" marR="91435" marT="0" marB="0" anchor="ctr">
                    <a:solidFill>
                      <a:schemeClr val="bg1"/>
                    </a:solidFill>
                  </a:tcPr>
                </a:tc>
                <a:extLst>
                  <a:ext uri="{0D108BD9-81ED-4DB2-BD59-A6C34878D82A}">
                    <a16:rowId xmlns:a16="http://schemas.microsoft.com/office/drawing/2014/main" val="3440853922"/>
                  </a:ext>
                </a:extLst>
              </a:tr>
            </a:tbl>
          </a:graphicData>
        </a:graphic>
      </p:graphicFrame>
      <p:grpSp>
        <p:nvGrpSpPr>
          <p:cNvPr id="5" name="Agrupar 4">
            <a:extLst>
              <a:ext uri="{FF2B5EF4-FFF2-40B4-BE49-F238E27FC236}">
                <a16:creationId xmlns:a16="http://schemas.microsoft.com/office/drawing/2014/main" id="{09CBB6A0-DB77-B40B-5DE2-F345CD605459}"/>
              </a:ext>
            </a:extLst>
          </p:cNvPr>
          <p:cNvGrpSpPr/>
          <p:nvPr/>
        </p:nvGrpSpPr>
        <p:grpSpPr>
          <a:xfrm>
            <a:off x="80010" y="4028679"/>
            <a:ext cx="2906607" cy="1194831"/>
            <a:chOff x="6511713" y="-87873"/>
            <a:chExt cx="2906607" cy="1194831"/>
          </a:xfrm>
        </p:grpSpPr>
        <p:sp>
          <p:nvSpPr>
            <p:cNvPr id="6" name="CaixaDeTexto 5">
              <a:extLst>
                <a:ext uri="{FF2B5EF4-FFF2-40B4-BE49-F238E27FC236}">
                  <a16:creationId xmlns:a16="http://schemas.microsoft.com/office/drawing/2014/main" id="{F259AA26-BE51-A261-A0FD-81A8D2BCB5C9}"/>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7" name="CaixaDeTexto 6">
              <a:extLst>
                <a:ext uri="{FF2B5EF4-FFF2-40B4-BE49-F238E27FC236}">
                  <a16:creationId xmlns:a16="http://schemas.microsoft.com/office/drawing/2014/main" id="{4CA2A591-5DA7-3003-CF8C-136A3BB19BE3}"/>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8" name="CaixaDeTexto 7">
              <a:extLst>
                <a:ext uri="{FF2B5EF4-FFF2-40B4-BE49-F238E27FC236}">
                  <a16:creationId xmlns:a16="http://schemas.microsoft.com/office/drawing/2014/main" id="{094F7C1D-3330-E71A-2CCA-3AE603778BEC}"/>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Google Shape;261;p44">
            <a:extLst>
              <a:ext uri="{FF2B5EF4-FFF2-40B4-BE49-F238E27FC236}">
                <a16:creationId xmlns:a16="http://schemas.microsoft.com/office/drawing/2014/main" id="{2395314D-38CE-D4F8-E789-E45DAD8AEA09}"/>
              </a:ext>
            </a:extLst>
          </p:cNvPr>
          <p:cNvSpPr txBox="1">
            <a:spLocks noGrp="1"/>
          </p:cNvSpPr>
          <p:nvPr>
            <p:ph type="ctrTitle" idx="4294967295"/>
          </p:nvPr>
        </p:nvSpPr>
        <p:spPr>
          <a:xfrm>
            <a:off x="264236" y="934389"/>
            <a:ext cx="8616874" cy="2997200"/>
          </a:xfrm>
        </p:spPr>
        <p:txBody>
          <a:bodyPr spcFirstLastPara="1" lIns="91425" tIns="91425" rIns="91425" bIns="91425" rtlCol="0">
            <a:noAutofit/>
          </a:bodyPr>
          <a:lstStyle/>
          <a:p>
            <a:pPr algn="just" eaLnBrk="1" fontAlgn="auto" hangingPunct="1">
              <a:lnSpc>
                <a:spcPct val="100000"/>
              </a:lnSpc>
              <a:spcBef>
                <a:spcPts val="0"/>
              </a:spcBef>
              <a:spcAft>
                <a:spcPts val="0"/>
              </a:spcAft>
              <a:buClr>
                <a:srgbClr val="000000"/>
              </a:buClr>
              <a:buSzPts val="1600"/>
              <a:buFont typeface="Calibri"/>
              <a:buNone/>
              <a:defRPr/>
            </a:pPr>
            <a:r>
              <a:rPr lang="pt-BR" sz="1800" dirty="0">
                <a:solidFill>
                  <a:srgbClr val="000000"/>
                </a:solidFill>
                <a:latin typeface="+mn-lt"/>
                <a:ea typeface="Calibri"/>
                <a:cs typeface="Calibri"/>
                <a:sym typeface="Calibri"/>
              </a:rPr>
              <a:t>A Secretaria de Cultura e Juventude buscará otimizar a distribuição dos recursos para  o maior número de proponentes possível e entende que deve estimular a inclusão e a diversidade de projetos, dando transparência e oportunidade à toda manifestação cultural do Município. Sendo assim, a busca ativa será organizada por 10 territórios para uma ampla divulgação e participação dos artistas.</a:t>
            </a:r>
            <a:endParaRPr sz="1800" dirty="0">
              <a:solidFill>
                <a:srgbClr val="000000"/>
              </a:solidFill>
              <a:latin typeface="+mn-lt"/>
              <a:ea typeface="Calibri"/>
              <a:cs typeface="Calibri"/>
              <a:sym typeface="Calibri"/>
            </a:endParaRPr>
          </a:p>
          <a:p>
            <a:pPr algn="just" eaLnBrk="1" fontAlgn="auto" hangingPunct="1">
              <a:lnSpc>
                <a:spcPct val="115000"/>
              </a:lnSpc>
              <a:spcBef>
                <a:spcPts val="1200"/>
              </a:spcBef>
              <a:spcAft>
                <a:spcPts val="0"/>
              </a:spcAft>
              <a:buClr>
                <a:srgbClr val="000000"/>
              </a:buClr>
              <a:buSzPts val="1600"/>
              <a:buFont typeface="Calibri"/>
              <a:buNone/>
              <a:defRPr/>
            </a:pPr>
            <a:r>
              <a:rPr lang="pt-BR" sz="1800" dirty="0">
                <a:solidFill>
                  <a:srgbClr val="000000"/>
                </a:solidFill>
                <a:latin typeface="+mn-lt"/>
                <a:ea typeface="Calibri"/>
                <a:cs typeface="Calibri"/>
                <a:sym typeface="Calibri"/>
              </a:rPr>
              <a:t>Para garantir políticas afirmativas e acessibilidade a todos os interessados, a organização das inscrições se dará da seguinte forma:</a:t>
            </a:r>
            <a:endParaRPr sz="1800" dirty="0">
              <a:solidFill>
                <a:srgbClr val="000000"/>
              </a:solidFill>
              <a:latin typeface="+mn-lt"/>
              <a:ea typeface="Calibri"/>
              <a:cs typeface="Calibri"/>
              <a:sym typeface="Calibri"/>
            </a:endParaRPr>
          </a:p>
          <a:p>
            <a:pPr indent="-101600" algn="just" eaLnBrk="1" fontAlgn="auto" hangingPunct="1">
              <a:lnSpc>
                <a:spcPct val="100000"/>
              </a:lnSpc>
              <a:spcBef>
                <a:spcPts val="600"/>
              </a:spcBef>
              <a:spcAft>
                <a:spcPts val="0"/>
              </a:spcAft>
              <a:buClr>
                <a:srgbClr val="000000"/>
              </a:buClr>
              <a:buSzPts val="1600"/>
              <a:buFont typeface="Arial"/>
              <a:buChar char="•"/>
              <a:defRPr/>
            </a:pPr>
            <a:r>
              <a:rPr lang="pt-BR" sz="1800" dirty="0">
                <a:solidFill>
                  <a:srgbClr val="000000"/>
                </a:solidFill>
                <a:latin typeface="+mn-lt"/>
                <a:ea typeface="Calibri"/>
                <a:cs typeface="Calibri"/>
                <a:sym typeface="Calibri"/>
              </a:rPr>
              <a:t>  Inscrições online pelo </a:t>
            </a:r>
            <a:r>
              <a:rPr lang="pt-BR" sz="1800" b="1" dirty="0">
                <a:solidFill>
                  <a:srgbClr val="000000"/>
                </a:solidFill>
                <a:latin typeface="+mn-lt"/>
                <a:ea typeface="Calibri"/>
                <a:cs typeface="Calibri"/>
                <a:sym typeface="Calibri"/>
              </a:rPr>
              <a:t>Portal da Cultura</a:t>
            </a:r>
            <a:r>
              <a:rPr lang="pt-BR" sz="1800" dirty="0">
                <a:solidFill>
                  <a:srgbClr val="000000"/>
                </a:solidFill>
                <a:latin typeface="+mn-lt"/>
                <a:ea typeface="Calibri"/>
                <a:cs typeface="Calibri"/>
                <a:sym typeface="Calibri"/>
              </a:rPr>
              <a:t>;  </a:t>
            </a:r>
            <a:endParaRPr sz="1800" dirty="0">
              <a:solidFill>
                <a:srgbClr val="000000"/>
              </a:solidFill>
              <a:highlight>
                <a:srgbClr val="FFFF00"/>
              </a:highlight>
              <a:latin typeface="+mn-lt"/>
              <a:ea typeface="Calibri"/>
              <a:cs typeface="Calibri"/>
              <a:sym typeface="Calibri"/>
            </a:endParaRPr>
          </a:p>
          <a:p>
            <a:pPr indent="-101600" algn="just" eaLnBrk="1" fontAlgn="auto" hangingPunct="1">
              <a:lnSpc>
                <a:spcPct val="100000"/>
              </a:lnSpc>
              <a:spcBef>
                <a:spcPts val="600"/>
              </a:spcBef>
              <a:spcAft>
                <a:spcPts val="0"/>
              </a:spcAft>
              <a:buClr>
                <a:srgbClr val="000000"/>
              </a:buClr>
              <a:buSzPts val="1600"/>
              <a:buFont typeface="Arial"/>
              <a:buChar char="•"/>
              <a:defRPr/>
            </a:pPr>
            <a:r>
              <a:rPr lang="pt-BR" sz="1800" dirty="0">
                <a:solidFill>
                  <a:srgbClr val="000000"/>
                </a:solidFill>
                <a:latin typeface="+mn-lt"/>
                <a:ea typeface="Calibri"/>
                <a:cs typeface="Calibri"/>
                <a:sym typeface="Calibri"/>
              </a:rPr>
              <a:t>  Inscrições presenciais através de equipe itinerante de Busca Ativa.</a:t>
            </a:r>
            <a:endParaRPr sz="1800" b="1" dirty="0">
              <a:solidFill>
                <a:srgbClr val="202124"/>
              </a:solidFill>
              <a:highlight>
                <a:srgbClr val="FFFFFF"/>
              </a:highlight>
              <a:latin typeface="+mn-lt"/>
              <a:ea typeface="Calibri"/>
              <a:cs typeface="Calibri"/>
              <a:sym typeface="Calibri"/>
            </a:endParaRPr>
          </a:p>
        </p:txBody>
      </p:sp>
      <p:sp>
        <p:nvSpPr>
          <p:cNvPr id="51204" name="Google Shape;262;p44">
            <a:extLst>
              <a:ext uri="{FF2B5EF4-FFF2-40B4-BE49-F238E27FC236}">
                <a16:creationId xmlns:a16="http://schemas.microsoft.com/office/drawing/2014/main" id="{8676C6CF-480E-D9AD-9119-8E4AECD3C024}"/>
              </a:ext>
            </a:extLst>
          </p:cNvPr>
          <p:cNvSpPr txBox="1">
            <a:spLocks noChangeArrowheads="1"/>
          </p:cNvSpPr>
          <p:nvPr/>
        </p:nvSpPr>
        <p:spPr bwMode="auto">
          <a:xfrm>
            <a:off x="264236" y="-30480"/>
            <a:ext cx="7749148"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altLang="pt-BR" sz="3000" b="1" dirty="0">
                <a:solidFill>
                  <a:srgbClr val="0F243E"/>
                </a:solidFill>
                <a:cs typeface="Calibri" panose="020F0502020204030204" pitchFamily="34" charset="0"/>
                <a:sym typeface="Calibri" panose="020F0502020204030204" pitchFamily="34" charset="0"/>
              </a:rPr>
              <a:t>Busca Ativa</a:t>
            </a:r>
            <a:endParaRPr lang="pt-BR" altLang="pt-BR" sz="1400" dirty="0">
              <a:solidFill>
                <a:srgbClr val="000000"/>
              </a:solidFill>
              <a:latin typeface="Arial" panose="020B0604020202020204" pitchFamily="34" charset="0"/>
            </a:endParaRPr>
          </a:p>
          <a:p>
            <a:pPr eaLnBrk="1" hangingPunct="1">
              <a:lnSpc>
                <a:spcPct val="100000"/>
              </a:lnSpc>
              <a:spcBef>
                <a:spcPct val="0"/>
              </a:spcBef>
              <a:buClr>
                <a:srgbClr val="000000"/>
              </a:buClr>
              <a:buFont typeface="Arial" panose="020B0604020202020204" pitchFamily="34" charset="0"/>
              <a:buNone/>
            </a:pPr>
            <a:r>
              <a:rPr lang="pt-BR" altLang="pt-BR" sz="2000" dirty="0">
                <a:solidFill>
                  <a:srgbClr val="0F243E"/>
                </a:solidFill>
                <a:latin typeface="Arial" panose="020B0604020202020204" pitchFamily="34" charset="0"/>
              </a:rPr>
              <a:t>(para inscrições de projetos)</a:t>
            </a:r>
            <a:endParaRPr lang="pt-BR" altLang="pt-BR" sz="2000" b="1" dirty="0">
              <a:solidFill>
                <a:srgbClr val="0F243E"/>
              </a:solidFill>
              <a:cs typeface="Calibri" panose="020F0502020204030204" pitchFamily="34" charset="0"/>
              <a:sym typeface="Calibri" panose="020F0502020204030204" pitchFamily="34" charset="0"/>
            </a:endParaRPr>
          </a:p>
        </p:txBody>
      </p:sp>
      <p:sp>
        <p:nvSpPr>
          <p:cNvPr id="51205" name="Espaço Reservado para Número de Slide 1">
            <a:extLst>
              <a:ext uri="{FF2B5EF4-FFF2-40B4-BE49-F238E27FC236}">
                <a16:creationId xmlns:a16="http://schemas.microsoft.com/office/drawing/2014/main" id="{119D91EE-689F-E2E5-FA41-5441D9EA83AC}"/>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3D9A7DF5-F8DB-4D23-9060-E0932456C283}"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28</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F8AAF44D-8A7C-E5FC-D24C-1BAED4839CDD}"/>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635CF8C9-DE22-B5D4-A52D-0B9A38ED8D51}"/>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A538C828-CCDA-D2BC-C1AF-37D205E871BD}"/>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9DFEF950-D5F8-FA6B-E3DA-4972AB985E63}"/>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Google Shape;267;p45">
            <a:extLst>
              <a:ext uri="{FF2B5EF4-FFF2-40B4-BE49-F238E27FC236}">
                <a16:creationId xmlns:a16="http://schemas.microsoft.com/office/drawing/2014/main" id="{A9138518-0DB4-A563-A5C9-62E82E9B818D}"/>
              </a:ext>
            </a:extLst>
          </p:cNvPr>
          <p:cNvSpPr txBox="1">
            <a:spLocks noChangeArrowheads="1"/>
          </p:cNvSpPr>
          <p:nvPr/>
        </p:nvSpPr>
        <p:spPr bwMode="auto">
          <a:xfrm>
            <a:off x="266701" y="-33020"/>
            <a:ext cx="7729538"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altLang="pt-BR" sz="3000" b="1" dirty="0">
                <a:solidFill>
                  <a:srgbClr val="0F243E"/>
                </a:solidFill>
                <a:cs typeface="Calibri" panose="020F0502020204030204" pitchFamily="34" charset="0"/>
                <a:sym typeface="Calibri" panose="020F0502020204030204" pitchFamily="34" charset="0"/>
              </a:rPr>
              <a:t>Busca Ativa</a:t>
            </a:r>
            <a:endParaRPr lang="pt-BR" altLang="pt-BR" sz="1400" dirty="0">
              <a:solidFill>
                <a:srgbClr val="000000"/>
              </a:solidFill>
              <a:latin typeface="Arial" panose="020B0604020202020204" pitchFamily="34" charset="0"/>
            </a:endParaRPr>
          </a:p>
          <a:p>
            <a:pPr eaLnBrk="1" hangingPunct="1">
              <a:lnSpc>
                <a:spcPct val="100000"/>
              </a:lnSpc>
              <a:spcBef>
                <a:spcPct val="0"/>
              </a:spcBef>
              <a:buClr>
                <a:srgbClr val="000000"/>
              </a:buClr>
              <a:buFont typeface="Arial" panose="020B0604020202020204" pitchFamily="34" charset="0"/>
              <a:buNone/>
            </a:pPr>
            <a:r>
              <a:rPr lang="pt-BR" altLang="pt-BR" sz="2000" dirty="0">
                <a:solidFill>
                  <a:srgbClr val="0F243E"/>
                </a:solidFill>
                <a:latin typeface="Arial" panose="020B0604020202020204" pitchFamily="34" charset="0"/>
              </a:rPr>
              <a:t>(para inscrições de projetos)</a:t>
            </a:r>
            <a:endParaRPr lang="pt-BR" altLang="pt-BR" sz="2000" b="1" dirty="0">
              <a:solidFill>
                <a:srgbClr val="0F243E"/>
              </a:solidFill>
              <a:cs typeface="Calibri" panose="020F0502020204030204" pitchFamily="34" charset="0"/>
              <a:sym typeface="Calibri" panose="020F0502020204030204" pitchFamily="34" charset="0"/>
            </a:endParaRPr>
          </a:p>
        </p:txBody>
      </p:sp>
      <p:sp>
        <p:nvSpPr>
          <p:cNvPr id="53252" name="Google Shape;268;p45">
            <a:extLst>
              <a:ext uri="{FF2B5EF4-FFF2-40B4-BE49-F238E27FC236}">
                <a16:creationId xmlns:a16="http://schemas.microsoft.com/office/drawing/2014/main" id="{87EA36FA-CB03-0336-DF95-B5B6B5A3C31D}"/>
              </a:ext>
            </a:extLst>
          </p:cNvPr>
          <p:cNvSpPr txBox="1">
            <a:spLocks noChangeArrowheads="1"/>
          </p:cNvSpPr>
          <p:nvPr/>
        </p:nvSpPr>
        <p:spPr bwMode="auto">
          <a:xfrm>
            <a:off x="266700" y="854393"/>
            <a:ext cx="8637269" cy="33657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just" eaLnBrk="1" hangingPunct="1">
              <a:lnSpc>
                <a:spcPct val="110000"/>
              </a:lnSpc>
              <a:spcBef>
                <a:spcPct val="0"/>
              </a:spcBef>
              <a:buClr>
                <a:srgbClr val="000000"/>
              </a:buClr>
              <a:buFont typeface="Arial" panose="020B0604020202020204" pitchFamily="34" charset="0"/>
              <a:buNone/>
            </a:pPr>
            <a:r>
              <a:rPr lang="pt-BR" altLang="pt-BR" sz="1600" b="1" dirty="0">
                <a:solidFill>
                  <a:srgbClr val="000000"/>
                </a:solidFill>
                <a:latin typeface="+mn-lt"/>
                <a:cs typeface="Calibri" panose="020F0502020204030204" pitchFamily="34" charset="0"/>
                <a:sym typeface="Calibri" panose="020F0502020204030204" pitchFamily="34" charset="0"/>
              </a:rPr>
              <a:t>Equipe Itinerante:</a:t>
            </a:r>
            <a:r>
              <a:rPr lang="pt-BR" altLang="pt-BR" sz="1600" dirty="0">
                <a:solidFill>
                  <a:srgbClr val="000000"/>
                </a:solidFill>
                <a:latin typeface="+mn-lt"/>
                <a:cs typeface="Calibri" panose="020F0502020204030204" pitchFamily="34" charset="0"/>
                <a:sym typeface="Calibri" panose="020F0502020204030204" pitchFamily="34" charset="0"/>
              </a:rPr>
              <a:t> Com apoio de divulgação nos bairros, banner no Portal e artes para Redes Sociais da Secretaria de Cultura e Juventude, será montada uma Equipe Itinerante para circular em cada região proposta tendo como locais de referência espaços públicos disponíveis.</a:t>
            </a:r>
            <a:endParaRPr lang="pt-BR" altLang="pt-BR" sz="1600" dirty="0">
              <a:solidFill>
                <a:srgbClr val="000000"/>
              </a:solidFill>
              <a:latin typeface="+mn-lt"/>
            </a:endParaRPr>
          </a:p>
          <a:p>
            <a:pPr algn="just" eaLnBrk="1" hangingPunct="1">
              <a:lnSpc>
                <a:spcPct val="110000"/>
              </a:lnSpc>
              <a:spcBef>
                <a:spcPts val="1200"/>
              </a:spcBef>
              <a:buClr>
                <a:srgbClr val="000000"/>
              </a:buClr>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O proponente interessado em participar que porventura não tenha acesso a meios digitais ou que tenha dificuldade em realizar inscrição de forma escrita poderá realizar sua inscrição por meio oral, registrada em meio audiovisual, que posteriormente será reduzida a termo pelo órgão responsável pelo instrumento de seleção (artigo 8º §7).</a:t>
            </a:r>
            <a:endParaRPr lang="pt-BR" altLang="pt-BR" sz="1600" dirty="0">
              <a:solidFill>
                <a:srgbClr val="000000"/>
              </a:solidFill>
              <a:latin typeface="+mn-lt"/>
            </a:endParaRPr>
          </a:p>
          <a:p>
            <a:pPr algn="just" eaLnBrk="1" hangingPunct="1">
              <a:lnSpc>
                <a:spcPct val="110000"/>
              </a:lnSpc>
              <a:spcBef>
                <a:spcPts val="1200"/>
              </a:spcBef>
              <a:buClr>
                <a:srgbClr val="000000"/>
              </a:buClr>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A Busca Ativa contará também com apoio de interlocutores da sociedade civil localizados nos territórios (artistas, mestres de cultura popular, grupos organizados, líderes comunitários, entre outros, que  manifestem interesse em articular a rede cultural destas localidades). A intenção é incluir todos os artistas/produtores culturais e abranger toda a extensão da cidade.</a:t>
            </a:r>
          </a:p>
        </p:txBody>
      </p:sp>
      <p:sp>
        <p:nvSpPr>
          <p:cNvPr id="53253" name="Espaço Reservado para Número de Slide 1">
            <a:extLst>
              <a:ext uri="{FF2B5EF4-FFF2-40B4-BE49-F238E27FC236}">
                <a16:creationId xmlns:a16="http://schemas.microsoft.com/office/drawing/2014/main" id="{2F6870AA-E55F-C4A4-6D04-1C287008B013}"/>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6B8CFE80-97D8-4EEF-AFAE-455D263022DA}"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29</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408A554C-3FB8-E794-952D-AFA39B9BB84B}"/>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9A8AB7F8-F7F2-98C9-B72C-9E2E97D464E3}"/>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8E2E2AFA-23E7-AC32-438B-E71F0DB519EC}"/>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BDAC0D99-2107-E9F6-7839-411D608F97C6}"/>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Espaço Reservado para Número de Slide 3">
            <a:extLst>
              <a:ext uri="{FF2B5EF4-FFF2-40B4-BE49-F238E27FC236}">
                <a16:creationId xmlns:a16="http://schemas.microsoft.com/office/drawing/2014/main" id="{49FACBCE-A6A1-97B3-8C19-E39F847632FF}"/>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DFC8767-E2D0-4CA3-916C-1C98A1D1CDCB}"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3</a:t>
            </a:fld>
            <a:endParaRPr lang="pt-BR" altLang="pt-BR" sz="900" dirty="0">
              <a:solidFill>
                <a:srgbClr val="898989"/>
              </a:solidFill>
              <a:latin typeface="Arial" panose="020B0604020202020204" pitchFamily="34" charset="0"/>
            </a:endParaRPr>
          </a:p>
        </p:txBody>
      </p:sp>
      <p:sp>
        <p:nvSpPr>
          <p:cNvPr id="7172" name="Google Shape;160;p29">
            <a:extLst>
              <a:ext uri="{FF2B5EF4-FFF2-40B4-BE49-F238E27FC236}">
                <a16:creationId xmlns:a16="http://schemas.microsoft.com/office/drawing/2014/main" id="{44C8E260-5712-8956-E477-7FF4FC5BDD5D}"/>
              </a:ext>
            </a:extLst>
          </p:cNvPr>
          <p:cNvSpPr>
            <a:spLocks noGrp="1"/>
          </p:cNvSpPr>
          <p:nvPr>
            <p:ph type="title" idx="4294967295"/>
          </p:nvPr>
        </p:nvSpPr>
        <p:spPr>
          <a:xfrm>
            <a:off x="260792" y="3354"/>
            <a:ext cx="5782292" cy="703554"/>
          </a:xfrm>
        </p:spPr>
        <p:txBody>
          <a:bodyPr lIns="91425" tIns="45700" rIns="91425" bIns="45700"/>
          <a:lstStyle/>
          <a:p>
            <a:pPr eaLnBrk="1" hangingPunct="1">
              <a:buClr>
                <a:srgbClr val="0F243E"/>
              </a:buClr>
              <a:buSzPts val="3000"/>
              <a:buFont typeface="Calibri" panose="020F0502020204030204" pitchFamily="34" charset="0"/>
              <a:buNone/>
            </a:pPr>
            <a:r>
              <a:rPr lang="pt-BR" altLang="pt-BR" sz="3000" b="1" dirty="0">
                <a:solidFill>
                  <a:srgbClr val="0F243E"/>
                </a:solidFill>
                <a:latin typeface="+mn-lt"/>
              </a:rPr>
              <a:t>Objetivo do Encontro</a:t>
            </a:r>
          </a:p>
        </p:txBody>
      </p:sp>
      <p:sp>
        <p:nvSpPr>
          <p:cNvPr id="7173" name="Google Shape;161;p29">
            <a:extLst>
              <a:ext uri="{FF2B5EF4-FFF2-40B4-BE49-F238E27FC236}">
                <a16:creationId xmlns:a16="http://schemas.microsoft.com/office/drawing/2014/main" id="{5EC9003F-2A51-7F12-81A5-39F553EB0657}"/>
              </a:ext>
            </a:extLst>
          </p:cNvPr>
          <p:cNvSpPr txBox="1">
            <a:spLocks noChangeArrowheads="1"/>
          </p:cNvSpPr>
          <p:nvPr/>
        </p:nvSpPr>
        <p:spPr bwMode="auto">
          <a:xfrm>
            <a:off x="260792" y="954055"/>
            <a:ext cx="8688898" cy="2066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indent="12700" defTabSz="685800">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514350" indent="-171450" defTabSz="68580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857250" indent="-171450" defTabSz="6858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00150" indent="-17145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1543050" indent="-171450" defTabSz="6858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000250" indent="-17145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457450" indent="-17145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2914650" indent="-17145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371850" indent="-171450" defTabSz="685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spcBef>
                <a:spcPct val="0"/>
              </a:spcBef>
              <a:buClr>
                <a:srgbClr val="000000"/>
              </a:buClr>
              <a:buFont typeface="Arial" panose="020B0604020202020204" pitchFamily="34" charset="0"/>
              <a:buNone/>
            </a:pPr>
            <a:r>
              <a:rPr lang="pt-BR" altLang="pt-BR" sz="2300" b="1" dirty="0">
                <a:cs typeface="Calibri" panose="020F0502020204030204" pitchFamily="34" charset="0"/>
                <a:sym typeface="Calibri" panose="020F0502020204030204" pitchFamily="34" charset="0"/>
              </a:rPr>
              <a:t>Socializar e retornar as propostas construídas após regulamentação</a:t>
            </a:r>
            <a:endParaRPr lang="pt-BR" altLang="pt-BR" sz="2300" b="1" dirty="0"/>
          </a:p>
          <a:p>
            <a:pPr algn="just" eaLnBrk="1" hangingPunct="1">
              <a:spcBef>
                <a:spcPts val="325"/>
              </a:spcBef>
              <a:buClr>
                <a:srgbClr val="000000"/>
              </a:buClr>
              <a:buFont typeface="Arial" panose="020B0604020202020204" pitchFamily="34" charset="0"/>
              <a:buNone/>
            </a:pPr>
            <a:endParaRPr lang="pt-BR" altLang="pt-BR" sz="1800" dirty="0">
              <a:cs typeface="Calibri" panose="020F0502020204030204" pitchFamily="34" charset="0"/>
              <a:sym typeface="Calibri" panose="020F0502020204030204" pitchFamily="34" charset="0"/>
            </a:endParaRPr>
          </a:p>
          <a:p>
            <a:pPr algn="just" eaLnBrk="1" hangingPunct="1">
              <a:lnSpc>
                <a:spcPct val="150000"/>
              </a:lnSpc>
              <a:spcBef>
                <a:spcPct val="0"/>
              </a:spcBef>
              <a:buClr>
                <a:srgbClr val="000000"/>
              </a:buClr>
              <a:buFont typeface="Arial" panose="020B0604020202020204" pitchFamily="34" charset="0"/>
              <a:buNone/>
            </a:pPr>
            <a:r>
              <a:rPr lang="pt-BR" altLang="pt-BR" sz="2000" dirty="0">
                <a:cs typeface="Calibri" panose="020F0502020204030204" pitchFamily="34" charset="0"/>
                <a:sym typeface="Calibri" panose="020F0502020204030204" pitchFamily="34" charset="0"/>
              </a:rPr>
              <a:t>Apresentação da proposta de Plano de Ação para o artigo 6º (AUDIOVISUAL) para a Lei Paulo Gustavo após a publicação do Decreto de Regulamentação realizado em 11 de maio de 2023</a:t>
            </a:r>
            <a:endParaRPr lang="pt-BR" altLang="pt-BR" sz="2000" dirty="0"/>
          </a:p>
        </p:txBody>
      </p:sp>
      <p:grpSp>
        <p:nvGrpSpPr>
          <p:cNvPr id="6" name="Agrupar 5">
            <a:extLst>
              <a:ext uri="{FF2B5EF4-FFF2-40B4-BE49-F238E27FC236}">
                <a16:creationId xmlns:a16="http://schemas.microsoft.com/office/drawing/2014/main" id="{7449EE19-3E8C-7A8C-9703-8DA94566D779}"/>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5FC9E9CC-3BD7-F91C-FBD4-FC4506A6561B}"/>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A75D14B6-A33B-ED9E-AB5D-19E4204D7D1D}"/>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69E82804-D0EF-D60F-4256-6053B40EC259}"/>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Google Shape;267;p45">
            <a:extLst>
              <a:ext uri="{FF2B5EF4-FFF2-40B4-BE49-F238E27FC236}">
                <a16:creationId xmlns:a16="http://schemas.microsoft.com/office/drawing/2014/main" id="{A9138518-0DB4-A563-A5C9-62E82E9B818D}"/>
              </a:ext>
            </a:extLst>
          </p:cNvPr>
          <p:cNvSpPr txBox="1">
            <a:spLocks noChangeArrowheads="1"/>
          </p:cNvSpPr>
          <p:nvPr/>
        </p:nvSpPr>
        <p:spPr bwMode="auto">
          <a:xfrm>
            <a:off x="266701" y="-193040"/>
            <a:ext cx="7729538" cy="95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altLang="pt-BR" sz="3000" b="1" dirty="0">
                <a:solidFill>
                  <a:srgbClr val="0F243E"/>
                </a:solidFill>
                <a:cs typeface="Calibri" panose="020F0502020204030204" pitchFamily="34" charset="0"/>
                <a:sym typeface="Calibri" panose="020F0502020204030204" pitchFamily="34" charset="0"/>
              </a:rPr>
              <a:t>Políticas Afirmativas</a:t>
            </a:r>
            <a:endParaRPr lang="pt-BR" altLang="pt-BR" sz="1400" dirty="0">
              <a:solidFill>
                <a:srgbClr val="000000"/>
              </a:solidFill>
              <a:latin typeface="Arial" panose="020B0604020202020204" pitchFamily="34" charset="0"/>
            </a:endParaRPr>
          </a:p>
        </p:txBody>
      </p:sp>
      <p:sp>
        <p:nvSpPr>
          <p:cNvPr id="53252" name="Google Shape;268;p45">
            <a:extLst>
              <a:ext uri="{FF2B5EF4-FFF2-40B4-BE49-F238E27FC236}">
                <a16:creationId xmlns:a16="http://schemas.microsoft.com/office/drawing/2014/main" id="{87EA36FA-CB03-0336-DF95-B5B6B5A3C31D}"/>
              </a:ext>
            </a:extLst>
          </p:cNvPr>
          <p:cNvSpPr txBox="1">
            <a:spLocks noChangeArrowheads="1"/>
          </p:cNvSpPr>
          <p:nvPr/>
        </p:nvSpPr>
        <p:spPr bwMode="auto">
          <a:xfrm>
            <a:off x="266700" y="648653"/>
            <a:ext cx="8614409" cy="339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45700" rIns="91425" bIns="45700">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just" eaLnBrk="1" hangingPunct="1">
              <a:lnSpc>
                <a:spcPct val="110000"/>
              </a:lnSpc>
              <a:spcBef>
                <a:spcPct val="0"/>
              </a:spcBef>
              <a:buClr>
                <a:srgbClr val="000000"/>
              </a:buClr>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Conforme exposto no início da apresentação, os parâmetros para a adoção das medidas para assegurar a execução de políticas afirmativas serão estabelecidos em ato do Ministério da Cultura.</a:t>
            </a:r>
          </a:p>
          <a:p>
            <a:pPr algn="just" eaLnBrk="1" hangingPunct="1">
              <a:lnSpc>
                <a:spcPct val="110000"/>
              </a:lnSpc>
              <a:spcBef>
                <a:spcPct val="0"/>
              </a:spcBef>
              <a:buClr>
                <a:srgbClr val="000000"/>
              </a:buClr>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Porém, após a regulamentação, algumas delas já estão no escopo de proposição da Secretaria de Cultura:</a:t>
            </a:r>
          </a:p>
          <a:p>
            <a:pPr marL="108000" indent="-171450" algn="just" eaLnBrk="1" hangingPunct="1">
              <a:lnSpc>
                <a:spcPct val="100000"/>
              </a:lnSpc>
              <a:spcBef>
                <a:spcPts val="0"/>
              </a:spcBef>
              <a:buClr>
                <a:srgbClr val="000000"/>
              </a:buClr>
              <a:buSzPts val="1600"/>
              <a:buFontTx/>
              <a:buChar char="-"/>
            </a:pPr>
            <a:r>
              <a:rPr lang="pt-BR" altLang="pt-BR" sz="1600" dirty="0">
                <a:solidFill>
                  <a:srgbClr val="000000"/>
                </a:solidFill>
                <a:latin typeface="+mn-lt"/>
                <a:cs typeface="Calibri" panose="020F0502020204030204" pitchFamily="34" charset="0"/>
                <a:sym typeface="Calibri" panose="020F0502020204030204" pitchFamily="34" charset="0"/>
              </a:rPr>
              <a:t>Pontuação extra em todos os editais do artigo 6º como mecanismos de estímulo ao protagonismo de proponentes e equipes compostas por pessoas </a:t>
            </a:r>
            <a:r>
              <a:rPr lang="pt-BR" altLang="pt-BR" sz="1600" dirty="0" err="1">
                <a:solidFill>
                  <a:srgbClr val="000000"/>
                </a:solidFill>
                <a:latin typeface="+mn-lt"/>
                <a:cs typeface="Calibri" panose="020F0502020204030204" pitchFamily="34" charset="0"/>
                <a:sym typeface="Calibri" panose="020F0502020204030204" pitchFamily="34" charset="0"/>
              </a:rPr>
              <a:t>minorizadas</a:t>
            </a:r>
            <a:r>
              <a:rPr lang="pt-BR" altLang="pt-BR" sz="1600" dirty="0">
                <a:solidFill>
                  <a:srgbClr val="000000"/>
                </a:solidFill>
                <a:latin typeface="+mn-lt"/>
                <a:cs typeface="Calibri" panose="020F0502020204030204" pitchFamily="34" charset="0"/>
                <a:sym typeface="Calibri" panose="020F0502020204030204" pitchFamily="34" charset="0"/>
              </a:rPr>
              <a:t> socialmente (pessoas com deficiência, mulheres, negros, indígenas, pessoas LGBTQIA+, comunidades tradicionais, nômades, etc.);</a:t>
            </a:r>
          </a:p>
          <a:p>
            <a:pPr marL="108000" indent="-171450" algn="just" eaLnBrk="1" hangingPunct="1">
              <a:lnSpc>
                <a:spcPct val="100000"/>
              </a:lnSpc>
              <a:spcBef>
                <a:spcPts val="0"/>
              </a:spcBef>
              <a:buClr>
                <a:srgbClr val="000000"/>
              </a:buClr>
              <a:buSzPts val="1600"/>
              <a:buFontTx/>
              <a:buChar char="-"/>
            </a:pPr>
            <a:r>
              <a:rPr lang="pt-BR" altLang="pt-BR" sz="1600" dirty="0">
                <a:solidFill>
                  <a:srgbClr val="000000"/>
                </a:solidFill>
                <a:latin typeface="+mn-lt"/>
                <a:cs typeface="Calibri" panose="020F0502020204030204" pitchFamily="34" charset="0"/>
                <a:sym typeface="Calibri" panose="020F0502020204030204" pitchFamily="34" charset="0"/>
              </a:rPr>
              <a:t>Garantia de cotas nos editais do artigo 6º. com reserva para projetos propostos por pessoas negras (20%) e pessoas indígenas (10%);</a:t>
            </a:r>
          </a:p>
          <a:p>
            <a:pPr marL="171450" indent="-171450" algn="just" eaLnBrk="1" hangingPunct="1">
              <a:lnSpc>
                <a:spcPct val="100000"/>
              </a:lnSpc>
              <a:spcBef>
                <a:spcPts val="0"/>
              </a:spcBef>
              <a:buClr>
                <a:srgbClr val="000000"/>
              </a:buClr>
              <a:buSzPts val="1600"/>
              <a:buFontTx/>
              <a:buChar char="-"/>
            </a:pPr>
            <a:r>
              <a:rPr lang="pt-BR" altLang="pt-BR" sz="1600" dirty="0">
                <a:solidFill>
                  <a:srgbClr val="000000"/>
                </a:solidFill>
                <a:latin typeface="+mn-lt"/>
                <a:cs typeface="Calibri" panose="020F0502020204030204" pitchFamily="34" charset="0"/>
                <a:sym typeface="Calibri" panose="020F0502020204030204" pitchFamily="34" charset="0"/>
              </a:rPr>
              <a:t>Critérios de seleção dos projetos levarão em conta aspectos como diversidade cultural e artística, temáticas relacionadas a pessoas e grupos </a:t>
            </a:r>
            <a:r>
              <a:rPr lang="pt-BR" altLang="pt-BR" sz="1600" dirty="0" err="1">
                <a:solidFill>
                  <a:srgbClr val="000000"/>
                </a:solidFill>
                <a:latin typeface="+mn-lt"/>
                <a:cs typeface="Calibri" panose="020F0502020204030204" pitchFamily="34" charset="0"/>
                <a:sym typeface="Calibri" panose="020F0502020204030204" pitchFamily="34" charset="0"/>
              </a:rPr>
              <a:t>minorizados</a:t>
            </a:r>
            <a:r>
              <a:rPr lang="pt-BR" altLang="pt-BR" sz="1600" dirty="0">
                <a:solidFill>
                  <a:srgbClr val="000000"/>
                </a:solidFill>
                <a:latin typeface="+mn-lt"/>
                <a:cs typeface="Calibri" panose="020F0502020204030204" pitchFamily="34" charset="0"/>
                <a:sym typeface="Calibri" panose="020F0502020204030204" pitchFamily="34" charset="0"/>
              </a:rPr>
              <a:t> socialmente, descentralização geográfica e territórios, heterogeneidade e pluralidade na composição de equipes de produção e etc.</a:t>
            </a:r>
          </a:p>
        </p:txBody>
      </p:sp>
      <p:sp>
        <p:nvSpPr>
          <p:cNvPr id="53253" name="Espaço Reservado para Número de Slide 1">
            <a:extLst>
              <a:ext uri="{FF2B5EF4-FFF2-40B4-BE49-F238E27FC236}">
                <a16:creationId xmlns:a16="http://schemas.microsoft.com/office/drawing/2014/main" id="{2F6870AA-E55F-C4A4-6D04-1C287008B013}"/>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6B8CFE80-97D8-4EEF-AFAE-455D263022DA}"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30</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6D42FF81-ADE1-A245-3330-C5F2CB80ED64}"/>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5A9B4381-D966-5418-CD9A-4913F135F61E}"/>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9D2255AD-B0EA-06FF-A27D-9274F14EF70D}"/>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4D2C7FC0-8B3D-5F4A-6500-19D7AA8CF551}"/>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extLst>
      <p:ext uri="{BB962C8B-B14F-4D97-AF65-F5344CB8AC3E}">
        <p14:creationId xmlns:p14="http://schemas.microsoft.com/office/powerpoint/2010/main" val="25751198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8" name="Google Shape;308;p49">
            <a:extLst>
              <a:ext uri="{FF2B5EF4-FFF2-40B4-BE49-F238E27FC236}">
                <a16:creationId xmlns:a16="http://schemas.microsoft.com/office/drawing/2014/main" id="{876FA342-4359-A58E-E387-D8EBA22B0140}"/>
              </a:ext>
            </a:extLst>
          </p:cNvPr>
          <p:cNvSpPr>
            <a:spLocks noGrp="1"/>
          </p:cNvSpPr>
          <p:nvPr>
            <p:ph type="ctrTitle" idx="4294967295"/>
          </p:nvPr>
        </p:nvSpPr>
        <p:spPr>
          <a:xfrm>
            <a:off x="262442" y="435948"/>
            <a:ext cx="8607238" cy="3592731"/>
          </a:xfrm>
        </p:spPr>
        <p:txBody>
          <a:bodyPr lIns="91425" tIns="91425" rIns="91425" bIns="91425" anchor="b"/>
          <a:lstStyle/>
          <a:p>
            <a:pPr eaLnBrk="1" hangingPunct="1">
              <a:spcBef>
                <a:spcPts val="600"/>
              </a:spcBef>
              <a:buClr>
                <a:srgbClr val="000000"/>
              </a:buClr>
              <a:buSzPts val="1000"/>
              <a:buFont typeface="Calibri" panose="020F0502020204030204" pitchFamily="34" charset="0"/>
              <a:buNone/>
              <a:defRPr/>
            </a:pPr>
            <a:r>
              <a:rPr lang="pt-BR" altLang="pt-BR" sz="1700" dirty="0">
                <a:solidFill>
                  <a:srgbClr val="000000"/>
                </a:solidFill>
                <a:latin typeface="+mn-lt"/>
                <a:cs typeface="Calibri" panose="020F0502020204030204" pitchFamily="34" charset="0"/>
                <a:sym typeface="Calibri" panose="020F0502020204030204" pitchFamily="34" charset="0"/>
              </a:rPr>
              <a:t>A consulta pública continua aberta: </a:t>
            </a:r>
            <a:br>
              <a:rPr lang="pt-BR" altLang="pt-BR" sz="1700" dirty="0">
                <a:solidFill>
                  <a:srgbClr val="000000"/>
                </a:solidFill>
                <a:latin typeface="+mn-lt"/>
                <a:cs typeface="Calibri" panose="020F0502020204030204" pitchFamily="34" charset="0"/>
                <a:sym typeface="Calibri" panose="020F0502020204030204" pitchFamily="34" charset="0"/>
              </a:rPr>
            </a:br>
            <a:br>
              <a:rPr lang="pt-BR" altLang="pt-BR" sz="1700" dirty="0">
                <a:solidFill>
                  <a:srgbClr val="000000"/>
                </a:solidFill>
                <a:latin typeface="+mn-lt"/>
                <a:cs typeface="Calibri" panose="020F0502020204030204" pitchFamily="34" charset="0"/>
                <a:sym typeface="Calibri" panose="020F0502020204030204" pitchFamily="34" charset="0"/>
              </a:rPr>
            </a:br>
            <a:r>
              <a:rPr lang="pt-BR" altLang="pt-BR" sz="1700" dirty="0">
                <a:solidFill>
                  <a:srgbClr val="000000"/>
                </a:solidFill>
                <a:latin typeface="+mn-lt"/>
                <a:cs typeface="Calibri" panose="020F0502020204030204" pitchFamily="34" charset="0"/>
                <a:sym typeface="Calibri" panose="020F0502020204030204" pitchFamily="34" charset="0"/>
              </a:rPr>
              <a:t>. Nessas reuniões específicas de cada artigo, realizadas após a publicação da regulamentação da Lei;</a:t>
            </a:r>
            <a:br>
              <a:rPr lang="pt-BR" altLang="pt-BR" sz="1700" dirty="0">
                <a:solidFill>
                  <a:srgbClr val="000000"/>
                </a:solidFill>
                <a:latin typeface="+mn-lt"/>
                <a:cs typeface="Calibri" panose="020F0502020204030204" pitchFamily="34" charset="0"/>
                <a:sym typeface="Calibri" panose="020F0502020204030204" pitchFamily="34" charset="0"/>
              </a:rPr>
            </a:br>
            <a:r>
              <a:rPr lang="pt-BR" altLang="pt-BR" sz="1700" dirty="0">
                <a:solidFill>
                  <a:srgbClr val="000000"/>
                </a:solidFill>
                <a:latin typeface="+mn-lt"/>
                <a:cs typeface="Calibri" panose="020F0502020204030204" pitchFamily="34" charset="0"/>
                <a:sym typeface="Calibri" panose="020F0502020204030204" pitchFamily="34" charset="0"/>
              </a:rPr>
              <a:t>. Através do </a:t>
            </a:r>
            <a:r>
              <a:rPr lang="pt-BR" altLang="pt-BR" sz="1700" b="1" dirty="0">
                <a:solidFill>
                  <a:srgbClr val="000000"/>
                </a:solidFill>
                <a:latin typeface="+mn-lt"/>
                <a:cs typeface="Calibri" panose="020F0502020204030204" pitchFamily="34" charset="0"/>
                <a:sym typeface="Calibri" panose="020F0502020204030204" pitchFamily="34" charset="0"/>
              </a:rPr>
              <a:t>Portal da Cultura</a:t>
            </a:r>
            <a:r>
              <a:rPr lang="pt-BR" altLang="pt-BR" sz="1700" dirty="0">
                <a:solidFill>
                  <a:srgbClr val="000000"/>
                </a:solidFill>
                <a:latin typeface="+mn-lt"/>
                <a:cs typeface="Calibri" panose="020F0502020204030204" pitchFamily="34" charset="0"/>
                <a:sym typeface="Calibri" panose="020F0502020204030204" pitchFamily="34" charset="0"/>
              </a:rPr>
              <a:t> </a:t>
            </a:r>
            <a:r>
              <a:rPr lang="pt-BR" altLang="pt-BR" sz="1700" dirty="0">
                <a:solidFill>
                  <a:srgbClr val="000000"/>
                </a:solidFill>
                <a:latin typeface="+mn-lt"/>
                <a:cs typeface="Calibri" panose="020F0502020204030204" pitchFamily="34" charset="0"/>
                <a:sym typeface="Calibri" panose="020F0502020204030204" pitchFamily="34" charset="0"/>
                <a:hlinkClick r:id="rId3"/>
              </a:rPr>
              <a:t>https://www.saobernardo.sp.gov.br/web/cultura/</a:t>
            </a:r>
            <a:r>
              <a:rPr lang="pt-BR" altLang="pt-BR" sz="1700" dirty="0" err="1">
                <a:solidFill>
                  <a:srgbClr val="000000"/>
                </a:solidFill>
                <a:latin typeface="+mn-lt"/>
                <a:cs typeface="Calibri" panose="020F0502020204030204" pitchFamily="34" charset="0"/>
                <a:sym typeface="Calibri" panose="020F0502020204030204" pitchFamily="34" charset="0"/>
                <a:hlinkClick r:id="rId3"/>
              </a:rPr>
              <a:t>leipaulogustavo</a:t>
            </a:r>
            <a:r>
              <a:rPr lang="pt-BR" altLang="pt-BR" sz="1700" dirty="0">
                <a:solidFill>
                  <a:srgbClr val="000000"/>
                </a:solidFill>
                <a:latin typeface="+mn-lt"/>
                <a:cs typeface="Calibri" panose="020F0502020204030204" pitchFamily="34" charset="0"/>
                <a:sym typeface="Calibri" panose="020F0502020204030204" pitchFamily="34" charset="0"/>
              </a:rPr>
              <a:t>, desde o dia 19 de abril, até o dia 30 de maio, em formulário digital disponibilizado para apresentação de propostas e sugestões de alteração; </a:t>
            </a:r>
            <a:br>
              <a:rPr lang="pt-BR" altLang="pt-BR" sz="1700" dirty="0">
                <a:solidFill>
                  <a:srgbClr val="000000"/>
                </a:solidFill>
                <a:latin typeface="+mn-lt"/>
                <a:cs typeface="Calibri" panose="020F0502020204030204" pitchFamily="34" charset="0"/>
                <a:sym typeface="Calibri" panose="020F0502020204030204" pitchFamily="34" charset="0"/>
              </a:rPr>
            </a:br>
            <a:r>
              <a:rPr lang="pt-BR" altLang="pt-BR" sz="1700" dirty="0">
                <a:solidFill>
                  <a:srgbClr val="000000"/>
                </a:solidFill>
                <a:latin typeface="+mn-lt"/>
                <a:cs typeface="Calibri" panose="020F0502020204030204" pitchFamily="34" charset="0"/>
                <a:sym typeface="Calibri" panose="020F0502020204030204" pitchFamily="34" charset="0"/>
              </a:rPr>
              <a:t>. Em espaços culturais da Secretaria de Cultura e Juventude distribuídos territorialmente, para atendimento preferencial aos munícipes sem acesso digital ou com limitações de locomoção;</a:t>
            </a:r>
            <a:br>
              <a:rPr lang="pt-BR" altLang="pt-BR" sz="1700" dirty="0">
                <a:solidFill>
                  <a:srgbClr val="000000"/>
                </a:solidFill>
                <a:latin typeface="+mn-lt"/>
                <a:cs typeface="Calibri" panose="020F0502020204030204" pitchFamily="34" charset="0"/>
                <a:sym typeface="Calibri" panose="020F0502020204030204" pitchFamily="34" charset="0"/>
              </a:rPr>
            </a:br>
            <a:r>
              <a:rPr lang="pt-BR" altLang="pt-BR" sz="1700" dirty="0">
                <a:solidFill>
                  <a:srgbClr val="000000"/>
                </a:solidFill>
                <a:latin typeface="+mn-lt"/>
                <a:cs typeface="Calibri" panose="020F0502020204030204" pitchFamily="34" charset="0"/>
                <a:sym typeface="Calibri" panose="020F0502020204030204" pitchFamily="34" charset="0"/>
              </a:rPr>
              <a:t>. Pelo </a:t>
            </a:r>
            <a:r>
              <a:rPr lang="pt-BR" altLang="pt-BR" sz="1700" b="1" dirty="0">
                <a:solidFill>
                  <a:srgbClr val="000000"/>
                </a:solidFill>
                <a:latin typeface="+mn-lt"/>
                <a:cs typeface="Calibri" panose="020F0502020204030204" pitchFamily="34" charset="0"/>
                <a:sym typeface="Calibri" panose="020F0502020204030204" pitchFamily="34" charset="0"/>
              </a:rPr>
              <a:t>telefone</a:t>
            </a:r>
            <a:r>
              <a:rPr lang="pt-BR" altLang="pt-BR" sz="1700" dirty="0">
                <a:solidFill>
                  <a:srgbClr val="000000"/>
                </a:solidFill>
                <a:latin typeface="+mn-lt"/>
                <a:cs typeface="Calibri" panose="020F0502020204030204" pitchFamily="34" charset="0"/>
                <a:sym typeface="Calibri" panose="020F0502020204030204" pitchFamily="34" charset="0"/>
              </a:rPr>
              <a:t> (11) 2630-9609 </a:t>
            </a:r>
            <a:br>
              <a:rPr lang="pt-BR" altLang="pt-BR" sz="1700" dirty="0">
                <a:solidFill>
                  <a:srgbClr val="000000"/>
                </a:solidFill>
                <a:latin typeface="+mn-lt"/>
                <a:cs typeface="Calibri" panose="020F0502020204030204" pitchFamily="34" charset="0"/>
                <a:sym typeface="Calibri" panose="020F0502020204030204" pitchFamily="34" charset="0"/>
              </a:rPr>
            </a:br>
            <a:r>
              <a:rPr lang="pt-BR" altLang="pt-BR" sz="1700" dirty="0">
                <a:solidFill>
                  <a:srgbClr val="000000"/>
                </a:solidFill>
                <a:latin typeface="+mn-lt"/>
                <a:cs typeface="Calibri" panose="020F0502020204030204" pitchFamily="34" charset="0"/>
                <a:sym typeface="Calibri" panose="020F0502020204030204" pitchFamily="34" charset="0"/>
              </a:rPr>
              <a:t>(das 10h as 12h e das 13h as 16h, apenas para direcionamento de questões e sugestões). </a:t>
            </a:r>
            <a:br>
              <a:rPr lang="pt-BR" altLang="pt-BR" sz="1700" dirty="0">
                <a:latin typeface="+mn-lt"/>
              </a:rPr>
            </a:br>
            <a:br>
              <a:rPr lang="pt-BR" altLang="pt-BR" sz="1700" dirty="0">
                <a:latin typeface="+mn-lt"/>
              </a:rPr>
            </a:br>
            <a:r>
              <a:rPr lang="pt-BR" altLang="pt-BR" sz="1700" dirty="0">
                <a:latin typeface="+mn-lt"/>
              </a:rPr>
              <a:t>Para viabilizar essa participação da Sociedade Civil na discussão do Plano de Ação </a:t>
            </a:r>
            <a:br>
              <a:rPr lang="pt-BR" altLang="pt-BR" sz="1700" dirty="0">
                <a:latin typeface="+mn-lt"/>
              </a:rPr>
            </a:br>
            <a:r>
              <a:rPr lang="pt-BR" altLang="pt-BR" sz="1700" dirty="0">
                <a:latin typeface="+mn-lt"/>
              </a:rPr>
              <a:t>proposto, essa apresentação estará disponível no </a:t>
            </a:r>
            <a:r>
              <a:rPr lang="pt-BR" altLang="pt-BR" sz="1700" b="1" dirty="0">
                <a:latin typeface="+mn-lt"/>
              </a:rPr>
              <a:t>Portal da Cultura</a:t>
            </a:r>
            <a:r>
              <a:rPr lang="pt-BR" altLang="pt-BR" sz="1700" dirty="0">
                <a:latin typeface="+mn-lt"/>
              </a:rPr>
              <a:t> na sua íntegra.</a:t>
            </a:r>
            <a:endParaRPr lang="pt-BR" altLang="pt-BR" sz="1700" dirty="0">
              <a:solidFill>
                <a:srgbClr val="000000"/>
              </a:solidFill>
              <a:latin typeface="+mn-lt"/>
              <a:cs typeface="Calibri" panose="020F0502020204030204" pitchFamily="34" charset="0"/>
              <a:sym typeface="Calibri" panose="020F0502020204030204" pitchFamily="34" charset="0"/>
            </a:endParaRPr>
          </a:p>
        </p:txBody>
      </p:sp>
      <p:sp>
        <p:nvSpPr>
          <p:cNvPr id="55301" name="Espaço Reservado para Número de Slide 1">
            <a:extLst>
              <a:ext uri="{FF2B5EF4-FFF2-40B4-BE49-F238E27FC236}">
                <a16:creationId xmlns:a16="http://schemas.microsoft.com/office/drawing/2014/main" id="{CB497993-1ACF-6B5D-1BE0-5A255CC09E95}"/>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65959909-5774-45B0-9900-D43EDB05C276}"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31</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D20242B3-037F-A295-BD1B-C7BEE9552FBC}"/>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634D16B4-23E4-78A2-AC3F-A29CEA3256B8}"/>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DA454298-983F-3296-5A6A-CBA6CD36A650}"/>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F36F1144-DDB6-F2B5-E5FF-69A5B113E847}"/>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6" name="Google Shape;225;p20">
            <a:extLst>
              <a:ext uri="{FF2B5EF4-FFF2-40B4-BE49-F238E27FC236}">
                <a16:creationId xmlns:a16="http://schemas.microsoft.com/office/drawing/2014/main" id="{C2D3FA7E-4670-F1E2-0819-C9EC3A323C71}"/>
              </a:ext>
            </a:extLst>
          </p:cNvPr>
          <p:cNvSpPr txBox="1">
            <a:spLocks noChangeArrowheads="1"/>
          </p:cNvSpPr>
          <p:nvPr/>
        </p:nvSpPr>
        <p:spPr bwMode="auto">
          <a:xfrm>
            <a:off x="262442" y="-635"/>
            <a:ext cx="8318313"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Consulta à Sociedade Civil</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8" name="Google Shape;308;p49">
            <a:extLst>
              <a:ext uri="{FF2B5EF4-FFF2-40B4-BE49-F238E27FC236}">
                <a16:creationId xmlns:a16="http://schemas.microsoft.com/office/drawing/2014/main" id="{C2C1B1B7-BCEE-33FF-1E8D-5347C7DA0020}"/>
              </a:ext>
            </a:extLst>
          </p:cNvPr>
          <p:cNvSpPr>
            <a:spLocks noGrp="1"/>
          </p:cNvSpPr>
          <p:nvPr>
            <p:ph type="ctrTitle" idx="4294967295"/>
          </p:nvPr>
        </p:nvSpPr>
        <p:spPr>
          <a:xfrm>
            <a:off x="270958" y="679191"/>
            <a:ext cx="8602083" cy="3593456"/>
          </a:xfrm>
        </p:spPr>
        <p:txBody>
          <a:bodyPr lIns="91425" tIns="91425" rIns="91425" bIns="91425" anchor="b"/>
          <a:lstStyle/>
          <a:p>
            <a:pPr eaLnBrk="1" hangingPunct="1">
              <a:spcBef>
                <a:spcPts val="1200"/>
              </a:spcBef>
              <a:buClr>
                <a:srgbClr val="000000"/>
              </a:buClr>
              <a:buSzPts val="1000"/>
              <a:buFont typeface="Calibri" panose="020F0502020204030204" pitchFamily="34" charset="0"/>
              <a:buNone/>
            </a:pPr>
            <a:br>
              <a:rPr lang="pt-BR" altLang="pt-BR" sz="1700" dirty="0">
                <a:latin typeface="+mn-lt"/>
              </a:rPr>
            </a:br>
            <a:r>
              <a:rPr lang="pt-BR" altLang="pt-BR" sz="1700" dirty="0">
                <a:solidFill>
                  <a:srgbClr val="000000"/>
                </a:solidFill>
                <a:latin typeface="+mn-lt"/>
                <a:cs typeface="Calibri" panose="020F0502020204030204" pitchFamily="34" charset="0"/>
                <a:sym typeface="Calibri" panose="020F0502020204030204" pitchFamily="34" charset="0"/>
              </a:rPr>
              <a:t>1 - Coleta das sugestões propostas pela comunidade cultural e demais atores da sociedade civil sobre o Plano de Ação apresentado, tanto nas reuniões específicas quanto pelo </a:t>
            </a:r>
            <a:r>
              <a:rPr lang="pt-BR" altLang="pt-BR" sz="1700" b="1" dirty="0">
                <a:solidFill>
                  <a:srgbClr val="000000"/>
                </a:solidFill>
                <a:latin typeface="+mn-lt"/>
                <a:cs typeface="Calibri" panose="020F0502020204030204" pitchFamily="34" charset="0"/>
                <a:sym typeface="Calibri" panose="020F0502020204030204" pitchFamily="34" charset="0"/>
              </a:rPr>
              <a:t>Portal da Cultura</a:t>
            </a:r>
            <a:r>
              <a:rPr lang="pt-BR" altLang="pt-BR" sz="1700" dirty="0">
                <a:solidFill>
                  <a:srgbClr val="000000"/>
                </a:solidFill>
                <a:latin typeface="+mn-lt"/>
                <a:cs typeface="Calibri" panose="020F0502020204030204" pitchFamily="34" charset="0"/>
                <a:sym typeface="Calibri" panose="020F0502020204030204" pitchFamily="34" charset="0"/>
              </a:rPr>
              <a:t>;</a:t>
            </a:r>
            <a:br>
              <a:rPr lang="pt-BR" altLang="pt-BR" sz="1100" dirty="0">
                <a:solidFill>
                  <a:srgbClr val="000000"/>
                </a:solidFill>
                <a:latin typeface="+mn-lt"/>
                <a:cs typeface="Calibri" panose="020F0502020204030204" pitchFamily="34" charset="0"/>
                <a:sym typeface="Calibri" panose="020F0502020204030204" pitchFamily="34" charset="0"/>
              </a:rPr>
            </a:br>
            <a:br>
              <a:rPr lang="pt-BR" altLang="pt-BR" sz="1100" dirty="0">
                <a:solidFill>
                  <a:srgbClr val="000000"/>
                </a:solidFill>
                <a:latin typeface="+mn-lt"/>
                <a:cs typeface="Calibri" panose="020F0502020204030204" pitchFamily="34" charset="0"/>
                <a:sym typeface="Calibri" panose="020F0502020204030204" pitchFamily="34" charset="0"/>
              </a:rPr>
            </a:br>
            <a:r>
              <a:rPr lang="pt-BR" altLang="pt-BR" sz="1700" dirty="0">
                <a:solidFill>
                  <a:srgbClr val="000000"/>
                </a:solidFill>
                <a:latin typeface="+mn-lt"/>
                <a:cs typeface="Calibri" panose="020F0502020204030204" pitchFamily="34" charset="0"/>
                <a:sym typeface="Calibri" panose="020F0502020204030204" pitchFamily="34" charset="0"/>
              </a:rPr>
              <a:t>2 – Análise qualitativa das proposições encaminhadas e modificação dessa proposta levando em consideração a manifestação da sociedade civil e a pertinência legal, entre outros aspectos;</a:t>
            </a:r>
            <a:br>
              <a:rPr lang="pt-BR" altLang="pt-BR" sz="1400" dirty="0">
                <a:solidFill>
                  <a:srgbClr val="000000"/>
                </a:solidFill>
                <a:latin typeface="+mn-lt"/>
                <a:cs typeface="Calibri" panose="020F0502020204030204" pitchFamily="34" charset="0"/>
                <a:sym typeface="Calibri" panose="020F0502020204030204" pitchFamily="34" charset="0"/>
              </a:rPr>
            </a:br>
            <a:br>
              <a:rPr lang="pt-BR" altLang="pt-BR" sz="1400" dirty="0">
                <a:solidFill>
                  <a:srgbClr val="000000"/>
                </a:solidFill>
                <a:latin typeface="+mn-lt"/>
                <a:cs typeface="Calibri" panose="020F0502020204030204" pitchFamily="34" charset="0"/>
                <a:sym typeface="Calibri" panose="020F0502020204030204" pitchFamily="34" charset="0"/>
              </a:rPr>
            </a:br>
            <a:r>
              <a:rPr lang="pt-BR" altLang="pt-BR" sz="1700" dirty="0">
                <a:solidFill>
                  <a:srgbClr val="000000"/>
                </a:solidFill>
                <a:latin typeface="+mn-lt"/>
                <a:cs typeface="Calibri" panose="020F0502020204030204" pitchFamily="34" charset="0"/>
                <a:sym typeface="Calibri" panose="020F0502020204030204" pitchFamily="34" charset="0"/>
              </a:rPr>
              <a:t>3 – Devolutivas individuais das questões ou sugestões apresentadas; </a:t>
            </a:r>
            <a:br>
              <a:rPr lang="pt-BR" altLang="pt-BR" sz="1400" dirty="0">
                <a:solidFill>
                  <a:srgbClr val="000000"/>
                </a:solidFill>
                <a:latin typeface="+mn-lt"/>
                <a:cs typeface="Calibri" panose="020F0502020204030204" pitchFamily="34" charset="0"/>
                <a:sym typeface="Calibri" panose="020F0502020204030204" pitchFamily="34" charset="0"/>
              </a:rPr>
            </a:br>
            <a:br>
              <a:rPr lang="pt-BR" altLang="pt-BR" sz="1400" dirty="0">
                <a:solidFill>
                  <a:srgbClr val="000000"/>
                </a:solidFill>
                <a:latin typeface="+mn-lt"/>
                <a:cs typeface="Calibri" panose="020F0502020204030204" pitchFamily="34" charset="0"/>
                <a:sym typeface="Calibri" panose="020F0502020204030204" pitchFamily="34" charset="0"/>
              </a:rPr>
            </a:br>
            <a:r>
              <a:rPr lang="pt-BR" altLang="pt-BR" sz="1700" dirty="0">
                <a:solidFill>
                  <a:srgbClr val="000000"/>
                </a:solidFill>
                <a:latin typeface="+mn-lt"/>
                <a:cs typeface="Calibri" panose="020F0502020204030204" pitchFamily="34" charset="0"/>
                <a:sym typeface="Calibri" panose="020F0502020204030204" pitchFamily="34" charset="0"/>
              </a:rPr>
              <a:t>4 - Ressocialização do material com as alterações promovidas no </a:t>
            </a:r>
            <a:r>
              <a:rPr lang="pt-BR" altLang="pt-BR" sz="1700" b="1" dirty="0">
                <a:solidFill>
                  <a:srgbClr val="000000"/>
                </a:solidFill>
                <a:latin typeface="+mn-lt"/>
                <a:cs typeface="Calibri" panose="020F0502020204030204" pitchFamily="34" charset="0"/>
                <a:sym typeface="Calibri" panose="020F0502020204030204" pitchFamily="34" charset="0"/>
              </a:rPr>
              <a:t>Portal da Cultura </a:t>
            </a:r>
            <a:r>
              <a:rPr lang="pt-BR" altLang="pt-BR" sz="1700" dirty="0">
                <a:solidFill>
                  <a:srgbClr val="000000"/>
                </a:solidFill>
                <a:latin typeface="+mn-lt"/>
                <a:cs typeface="Calibri" panose="020F0502020204030204" pitchFamily="34" charset="0"/>
                <a:sym typeface="Calibri" panose="020F0502020204030204" pitchFamily="34" charset="0"/>
              </a:rPr>
              <a:t>para apreciação da sociedade civil;</a:t>
            </a:r>
            <a:br>
              <a:rPr lang="pt-BR" altLang="pt-BR" sz="1400" dirty="0">
                <a:solidFill>
                  <a:srgbClr val="000000"/>
                </a:solidFill>
                <a:latin typeface="+mn-lt"/>
                <a:cs typeface="Calibri" panose="020F0502020204030204" pitchFamily="34" charset="0"/>
                <a:sym typeface="Calibri" panose="020F0502020204030204" pitchFamily="34" charset="0"/>
              </a:rPr>
            </a:br>
            <a:br>
              <a:rPr lang="pt-BR" altLang="pt-BR" sz="1400" dirty="0">
                <a:solidFill>
                  <a:srgbClr val="000000"/>
                </a:solidFill>
                <a:latin typeface="+mn-lt"/>
                <a:cs typeface="Calibri" panose="020F0502020204030204" pitchFamily="34" charset="0"/>
                <a:sym typeface="Calibri" panose="020F0502020204030204" pitchFamily="34" charset="0"/>
              </a:rPr>
            </a:br>
            <a:r>
              <a:rPr lang="pt-BR" altLang="pt-BR" sz="1700" dirty="0">
                <a:solidFill>
                  <a:srgbClr val="000000"/>
                </a:solidFill>
                <a:latin typeface="+mn-lt"/>
                <a:cs typeface="Calibri" panose="020F0502020204030204" pitchFamily="34" charset="0"/>
                <a:sym typeface="Calibri" panose="020F0502020204030204" pitchFamily="34" charset="0"/>
              </a:rPr>
              <a:t>5 – Preparação de minutas de editais para a promoção do fomento à produção cultural da cidade segundo os parâmetros determinados pela regulamentação e seguindo os modelos elaborados pelo MinC.  </a:t>
            </a:r>
            <a:br>
              <a:rPr lang="pt-BR" altLang="pt-BR" sz="1700" dirty="0">
                <a:solidFill>
                  <a:srgbClr val="000000"/>
                </a:solidFill>
                <a:latin typeface="+mn-lt"/>
                <a:cs typeface="Calibri" panose="020F0502020204030204" pitchFamily="34" charset="0"/>
                <a:sym typeface="Calibri" panose="020F0502020204030204" pitchFamily="34" charset="0"/>
              </a:rPr>
            </a:br>
            <a:endParaRPr lang="pt-BR" altLang="pt-BR" sz="1700" dirty="0">
              <a:solidFill>
                <a:srgbClr val="000000"/>
              </a:solidFill>
              <a:latin typeface="+mn-lt"/>
              <a:cs typeface="Calibri" panose="020F0502020204030204" pitchFamily="34" charset="0"/>
              <a:sym typeface="Calibri" panose="020F0502020204030204" pitchFamily="34" charset="0"/>
            </a:endParaRPr>
          </a:p>
        </p:txBody>
      </p:sp>
      <p:sp>
        <p:nvSpPr>
          <p:cNvPr id="57349" name="Espaço Reservado para Número de Slide 1">
            <a:extLst>
              <a:ext uri="{FF2B5EF4-FFF2-40B4-BE49-F238E27FC236}">
                <a16:creationId xmlns:a16="http://schemas.microsoft.com/office/drawing/2014/main" id="{0D7A5F0C-6E92-E0F3-D4D1-B5FDF72C3C94}"/>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7B6F7081-B4D5-4BCF-8977-F555842FDFDD}"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32</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6E24970D-2E99-9AF8-0ED1-1A917EBC10CB}"/>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F64F7AFB-DFC7-B0C3-B4A0-F3174B51F442}"/>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A4C9029F-7DC9-0125-FA38-FAA20C9CCB54}"/>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5C13F969-CF0C-C530-9F53-8EBA1E35F473}"/>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6" name="Google Shape;225;p20">
            <a:extLst>
              <a:ext uri="{FF2B5EF4-FFF2-40B4-BE49-F238E27FC236}">
                <a16:creationId xmlns:a16="http://schemas.microsoft.com/office/drawing/2014/main" id="{A142E7CF-9198-FA1F-462E-70487A5C3823}"/>
              </a:ext>
            </a:extLst>
          </p:cNvPr>
          <p:cNvSpPr txBox="1">
            <a:spLocks noChangeArrowheads="1"/>
          </p:cNvSpPr>
          <p:nvPr/>
        </p:nvSpPr>
        <p:spPr bwMode="auto">
          <a:xfrm>
            <a:off x="262442" y="-635"/>
            <a:ext cx="8318313" cy="615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Construção Coletiva</a:t>
            </a:r>
            <a:endParaRPr lang="pt-BR" altLang="pt-BR" sz="1400" dirty="0">
              <a:solidFill>
                <a:srgbClr val="000000"/>
              </a:solidFill>
              <a:latin typeface="Arial" panose="020B0604020202020204" pitchFamily="34" charset="0"/>
              <a:ea typeface="Arial" panose="020B0604020202020204" pitchFamily="34" charset="0"/>
              <a:cs typeface="Calibri" panose="020F0502020204030204"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Espaço Reservado para Número de Slide 3">
            <a:extLst>
              <a:ext uri="{FF2B5EF4-FFF2-40B4-BE49-F238E27FC236}">
                <a16:creationId xmlns:a16="http://schemas.microsoft.com/office/drawing/2014/main" id="{EC17E37D-76F1-7C31-68DB-969418438B65}"/>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C370C5AA-F21F-41FE-8123-BFE02A2E8063}"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33</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97BF2D3E-7508-4BE3-BF1C-6246F49B0E18}"/>
              </a:ext>
            </a:extLst>
          </p:cNvPr>
          <p:cNvGrpSpPr/>
          <p:nvPr/>
        </p:nvGrpSpPr>
        <p:grpSpPr>
          <a:xfrm>
            <a:off x="80010" y="4028679"/>
            <a:ext cx="2906607" cy="1194831"/>
            <a:chOff x="6511713" y="-87873"/>
            <a:chExt cx="2906607" cy="1194831"/>
          </a:xfrm>
        </p:grpSpPr>
        <p:sp>
          <p:nvSpPr>
            <p:cNvPr id="5" name="CaixaDeTexto 4">
              <a:extLst>
                <a:ext uri="{FF2B5EF4-FFF2-40B4-BE49-F238E27FC236}">
                  <a16:creationId xmlns:a16="http://schemas.microsoft.com/office/drawing/2014/main" id="{75C17B3C-E76C-498D-A382-F2C323773401}"/>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6" name="CaixaDeTexto 5">
              <a:extLst>
                <a:ext uri="{FF2B5EF4-FFF2-40B4-BE49-F238E27FC236}">
                  <a16:creationId xmlns:a16="http://schemas.microsoft.com/office/drawing/2014/main" id="{DDF3E231-481D-5D35-D2A1-4F0456A3EB46}"/>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7" name="CaixaDeTexto 6">
              <a:extLst>
                <a:ext uri="{FF2B5EF4-FFF2-40B4-BE49-F238E27FC236}">
                  <a16:creationId xmlns:a16="http://schemas.microsoft.com/office/drawing/2014/main" id="{8FDCC5AC-4E98-A264-5EF9-0BDFD5D9A1CD}"/>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8" name="Google Shape;225;p20">
            <a:extLst>
              <a:ext uri="{FF2B5EF4-FFF2-40B4-BE49-F238E27FC236}">
                <a16:creationId xmlns:a16="http://schemas.microsoft.com/office/drawing/2014/main" id="{B4ADEC90-C3A7-6AD4-37C4-76A261AD10C5}"/>
              </a:ext>
            </a:extLst>
          </p:cNvPr>
          <p:cNvSpPr txBox="1">
            <a:spLocks noChangeArrowheads="1"/>
          </p:cNvSpPr>
          <p:nvPr/>
        </p:nvSpPr>
        <p:spPr bwMode="auto">
          <a:xfrm>
            <a:off x="262442" y="1405255"/>
            <a:ext cx="8318313" cy="1908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nchor="ctr">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ct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Informações relativas a Lei Paulo Gustavo e sua regulamentação (Ministério da Cultura):</a:t>
            </a:r>
          </a:p>
          <a:p>
            <a:pPr algn="ctr" eaLnBrk="1" hangingPunct="1">
              <a:lnSpc>
                <a:spcPct val="100000"/>
              </a:lnSpc>
              <a:spcBef>
                <a:spcPct val="0"/>
              </a:spcBef>
              <a:buClr>
                <a:srgbClr val="000000"/>
              </a:buClr>
              <a:buSzPts val="2800"/>
              <a:buFont typeface="Arial" panose="020B0604020202020204" pitchFamily="34" charset="0"/>
              <a:buNone/>
            </a:pPr>
            <a:endPar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endParaRPr>
          </a:p>
          <a:p>
            <a:pPr algn="ctr" eaLnBrk="1" hangingPunct="1">
              <a:lnSpc>
                <a:spcPct val="100000"/>
              </a:lnSpc>
              <a:spcBef>
                <a:spcPct val="0"/>
              </a:spcBef>
              <a:buClr>
                <a:srgbClr val="000000"/>
              </a:buClr>
              <a:buSzPts val="2800"/>
              <a:buFont typeface="Arial" panose="020B0604020202020204" pitchFamily="34" charset="0"/>
              <a:buNone/>
            </a:pPr>
            <a:r>
              <a:rPr lang="pt-BR" altLang="pt-BR" sz="2800" b="1" dirty="0">
                <a:solidFill>
                  <a:srgbClr val="0F243E"/>
                </a:solidFill>
                <a:ea typeface="Arial" panose="020B0604020202020204" pitchFamily="34" charset="0"/>
                <a:cs typeface="Calibri" panose="020F0502020204030204" pitchFamily="34" charset="0"/>
                <a:sym typeface="Calibri" panose="020F0502020204030204" pitchFamily="34" charset="0"/>
              </a:rPr>
              <a:t>www.gov.br/leipaulogustavo</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Espaço Reservado para Número de Slide 3">
            <a:extLst>
              <a:ext uri="{FF2B5EF4-FFF2-40B4-BE49-F238E27FC236}">
                <a16:creationId xmlns:a16="http://schemas.microsoft.com/office/drawing/2014/main" id="{EC17E37D-76F1-7C31-68DB-969418438B65}"/>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C370C5AA-F21F-41FE-8123-BFE02A2E8063}"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34</a:t>
            </a:fld>
            <a:endParaRPr lang="pt-BR" altLang="pt-BR" sz="900" dirty="0">
              <a:solidFill>
                <a:srgbClr val="898989"/>
              </a:solidFill>
              <a:latin typeface="Arial" panose="020B0604020202020204" pitchFamily="34" charset="0"/>
            </a:endParaRPr>
          </a:p>
        </p:txBody>
      </p:sp>
      <p:sp>
        <p:nvSpPr>
          <p:cNvPr id="2" name="Google Shape;313;p50">
            <a:extLst>
              <a:ext uri="{FF2B5EF4-FFF2-40B4-BE49-F238E27FC236}">
                <a16:creationId xmlns:a16="http://schemas.microsoft.com/office/drawing/2014/main" id="{DBAD43E5-8403-3C2B-BB99-9D079AC331BA}"/>
              </a:ext>
            </a:extLst>
          </p:cNvPr>
          <p:cNvSpPr txBox="1">
            <a:spLocks/>
          </p:cNvSpPr>
          <p:nvPr/>
        </p:nvSpPr>
        <p:spPr bwMode="auto">
          <a:xfrm>
            <a:off x="262442" y="1843441"/>
            <a:ext cx="8675817" cy="1833562"/>
          </a:xfrm>
          <a:prstGeom prst="rect">
            <a:avLst/>
          </a:prstGeom>
          <a:noFill/>
          <a:ln>
            <a:noFill/>
          </a:ln>
        </p:spPr>
        <p:txBody>
          <a:bodyPr lIns="91425" tIns="45700" rIns="91425" bIns="45700">
            <a:normAutofit fontScale="92500" lnSpcReduction="20000"/>
          </a:bodyPr>
          <a:lst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lgn="ctr" eaLnBrk="1" hangingPunct="1">
              <a:spcBef>
                <a:spcPct val="0"/>
              </a:spcBef>
              <a:buClr>
                <a:srgbClr val="0F243E"/>
              </a:buClr>
              <a:buSzPts val="3200"/>
              <a:buFont typeface="Arial" panose="020B0604020202020204" pitchFamily="34" charset="0"/>
              <a:buNone/>
              <a:defRPr/>
            </a:pPr>
            <a:r>
              <a:rPr lang="pt-BR" altLang="pt-BR" sz="2000" b="1" spc="100" dirty="0">
                <a:solidFill>
                  <a:srgbClr val="0F243E"/>
                </a:solidFill>
                <a:cs typeface="Calibri" panose="020F0502020204030204" pitchFamily="34" charset="0"/>
                <a:sym typeface="Calibri" panose="020F0502020204030204" pitchFamily="34" charset="0"/>
              </a:rPr>
              <a:t>Telefone: (11) 2630-9609</a:t>
            </a:r>
          </a:p>
          <a:p>
            <a:pPr marL="342900" indent="-342900" algn="ctr" eaLnBrk="1" hangingPunct="1">
              <a:spcBef>
                <a:spcPct val="0"/>
              </a:spcBef>
              <a:buClr>
                <a:srgbClr val="0F243E"/>
              </a:buClr>
              <a:buSzPts val="3200"/>
              <a:buFont typeface="Arial" panose="020B0604020202020204" pitchFamily="34" charset="0"/>
              <a:buNone/>
              <a:defRPr/>
            </a:pPr>
            <a:endParaRPr lang="pt-BR" altLang="pt-BR" sz="2000" b="1" spc="100" dirty="0">
              <a:solidFill>
                <a:srgbClr val="0F243E"/>
              </a:solidFill>
              <a:cs typeface="Calibri" panose="020F0502020204030204" pitchFamily="34" charset="0"/>
              <a:sym typeface="Calibri" panose="020F0502020204030204" pitchFamily="34" charset="0"/>
            </a:endParaRPr>
          </a:p>
          <a:p>
            <a:pPr marL="342900" indent="-342900" algn="ctr" eaLnBrk="1" hangingPunct="1">
              <a:spcBef>
                <a:spcPct val="0"/>
              </a:spcBef>
              <a:buClr>
                <a:srgbClr val="0F243E"/>
              </a:buClr>
              <a:buSzPts val="3200"/>
              <a:buFont typeface="Arial" panose="020B0604020202020204" pitchFamily="34" charset="0"/>
              <a:buNone/>
              <a:defRPr/>
            </a:pPr>
            <a:endParaRPr lang="pt-BR" altLang="pt-BR" sz="2000" b="1" spc="100" dirty="0">
              <a:solidFill>
                <a:srgbClr val="0F243E"/>
              </a:solidFill>
              <a:cs typeface="Calibri" panose="020F0502020204030204" pitchFamily="34" charset="0"/>
              <a:sym typeface="Calibri" panose="020F0502020204030204" pitchFamily="34" charset="0"/>
            </a:endParaRPr>
          </a:p>
          <a:p>
            <a:pPr marL="342900" indent="-342900" algn="ctr" eaLnBrk="1" hangingPunct="1">
              <a:spcBef>
                <a:spcPct val="0"/>
              </a:spcBef>
              <a:buClr>
                <a:srgbClr val="0F243E"/>
              </a:buClr>
              <a:buSzPts val="3200"/>
              <a:buFont typeface="Arial" panose="020B0604020202020204" pitchFamily="34" charset="0"/>
              <a:buNone/>
              <a:defRPr/>
            </a:pPr>
            <a:r>
              <a:rPr lang="pt-BR" altLang="pt-BR" sz="2000" b="1" spc="100" dirty="0">
                <a:solidFill>
                  <a:srgbClr val="0F243E"/>
                </a:solidFill>
                <a:cs typeface="Calibri" panose="020F0502020204030204" pitchFamily="34" charset="0"/>
                <a:sym typeface="Calibri" panose="020F0502020204030204" pitchFamily="34" charset="0"/>
              </a:rPr>
              <a:t>E-mail: leipaulogustavo@saobernardo.sp.gov.br</a:t>
            </a:r>
          </a:p>
          <a:p>
            <a:pPr marL="342900" indent="-342900" algn="ctr" eaLnBrk="1" hangingPunct="1">
              <a:spcBef>
                <a:spcPct val="0"/>
              </a:spcBef>
              <a:buClr>
                <a:srgbClr val="0F243E"/>
              </a:buClr>
              <a:buSzPts val="3200"/>
              <a:buFont typeface="Arial" panose="020B0604020202020204" pitchFamily="34" charset="0"/>
              <a:buNone/>
              <a:defRPr/>
            </a:pPr>
            <a:endParaRPr lang="pt-BR" altLang="pt-BR" sz="2000" b="1" spc="100" dirty="0">
              <a:solidFill>
                <a:srgbClr val="0F243E"/>
              </a:solidFill>
              <a:cs typeface="Calibri" panose="020F0502020204030204" pitchFamily="34" charset="0"/>
              <a:sym typeface="Calibri" panose="020F0502020204030204" pitchFamily="34" charset="0"/>
            </a:endParaRPr>
          </a:p>
          <a:p>
            <a:pPr marL="342900" indent="-342900" algn="ctr" eaLnBrk="1" hangingPunct="1">
              <a:spcBef>
                <a:spcPct val="0"/>
              </a:spcBef>
              <a:buClr>
                <a:srgbClr val="0F243E"/>
              </a:buClr>
              <a:buSzPts val="3200"/>
              <a:buFont typeface="Arial" panose="020B0604020202020204" pitchFamily="34" charset="0"/>
              <a:buNone/>
              <a:defRPr/>
            </a:pPr>
            <a:endParaRPr lang="pt-BR" altLang="pt-BR" sz="2000" b="1" spc="100" dirty="0">
              <a:solidFill>
                <a:srgbClr val="0F243E"/>
              </a:solidFill>
              <a:cs typeface="Calibri" panose="020F0502020204030204" pitchFamily="34" charset="0"/>
              <a:sym typeface="Calibri" panose="020F0502020204030204" pitchFamily="34" charset="0"/>
            </a:endParaRPr>
          </a:p>
          <a:p>
            <a:pPr marL="342900" indent="-342900" algn="ctr" eaLnBrk="1" hangingPunct="1">
              <a:spcBef>
                <a:spcPct val="0"/>
              </a:spcBef>
              <a:buClr>
                <a:srgbClr val="0F243E"/>
              </a:buClr>
              <a:buSzPts val="3200"/>
              <a:buFont typeface="Arial" panose="020B0604020202020204" pitchFamily="34" charset="0"/>
              <a:buNone/>
              <a:defRPr/>
            </a:pPr>
            <a:r>
              <a:rPr lang="pt-BR" altLang="pt-BR" sz="2000" b="1" spc="100" dirty="0">
                <a:solidFill>
                  <a:srgbClr val="0F243E"/>
                </a:solidFill>
                <a:cs typeface="Calibri" panose="020F0502020204030204" pitchFamily="34" charset="0"/>
                <a:sym typeface="Calibri" panose="020F0502020204030204" pitchFamily="34" charset="0"/>
              </a:rPr>
              <a:t>Portal da Cultura: https://www.saobernardo.sp.gov.br/web/cultura/leipaulogustavo</a:t>
            </a:r>
          </a:p>
        </p:txBody>
      </p:sp>
      <p:sp>
        <p:nvSpPr>
          <p:cNvPr id="3" name="CaixaDeTexto 2">
            <a:extLst>
              <a:ext uri="{FF2B5EF4-FFF2-40B4-BE49-F238E27FC236}">
                <a16:creationId xmlns:a16="http://schemas.microsoft.com/office/drawing/2014/main" id="{C8790E5C-F514-4010-CC48-53B54C919CA7}"/>
              </a:ext>
            </a:extLst>
          </p:cNvPr>
          <p:cNvSpPr txBox="1"/>
          <p:nvPr/>
        </p:nvSpPr>
        <p:spPr>
          <a:xfrm rot="16200000">
            <a:off x="6518930" y="2325984"/>
            <a:ext cx="4849417" cy="307777"/>
          </a:xfrm>
          <a:prstGeom prst="rect">
            <a:avLst/>
          </a:prstGeom>
          <a:noFill/>
        </p:spPr>
        <p:txBody>
          <a:bodyPr wrap="square">
            <a:spAutoFit/>
          </a:bodyPr>
          <a:lstStyle/>
          <a:p>
            <a:pPr algn="ctr"/>
            <a:r>
              <a:rPr lang="pt-BR" dirty="0">
                <a:solidFill>
                  <a:schemeClr val="bg1">
                    <a:lumMod val="65000"/>
                  </a:schemeClr>
                </a:solidFill>
              </a:rPr>
              <a:t>Versão 20/05/2023 – 01:30h</a:t>
            </a:r>
          </a:p>
        </p:txBody>
      </p:sp>
      <p:grpSp>
        <p:nvGrpSpPr>
          <p:cNvPr id="5" name="Agrupar 4">
            <a:extLst>
              <a:ext uri="{FF2B5EF4-FFF2-40B4-BE49-F238E27FC236}">
                <a16:creationId xmlns:a16="http://schemas.microsoft.com/office/drawing/2014/main" id="{C7D1134E-CCE6-55CC-884F-693A817C80A8}"/>
              </a:ext>
            </a:extLst>
          </p:cNvPr>
          <p:cNvGrpSpPr/>
          <p:nvPr/>
        </p:nvGrpSpPr>
        <p:grpSpPr>
          <a:xfrm>
            <a:off x="80010" y="4028679"/>
            <a:ext cx="2906607" cy="1194831"/>
            <a:chOff x="6511713" y="-87873"/>
            <a:chExt cx="2906607" cy="1194831"/>
          </a:xfrm>
        </p:grpSpPr>
        <p:sp>
          <p:nvSpPr>
            <p:cNvPr id="6" name="CaixaDeTexto 5">
              <a:extLst>
                <a:ext uri="{FF2B5EF4-FFF2-40B4-BE49-F238E27FC236}">
                  <a16:creationId xmlns:a16="http://schemas.microsoft.com/office/drawing/2014/main" id="{D87DCFB9-B305-EF6C-5474-6907BE575A84}"/>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7" name="CaixaDeTexto 6">
              <a:extLst>
                <a:ext uri="{FF2B5EF4-FFF2-40B4-BE49-F238E27FC236}">
                  <a16:creationId xmlns:a16="http://schemas.microsoft.com/office/drawing/2014/main" id="{93E479F4-5D7A-AEA1-08FD-41ECCEA808A5}"/>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8" name="CaixaDeTexto 7">
              <a:extLst>
                <a:ext uri="{FF2B5EF4-FFF2-40B4-BE49-F238E27FC236}">
                  <a16:creationId xmlns:a16="http://schemas.microsoft.com/office/drawing/2014/main" id="{5795BF37-DB22-D467-CDDA-E1E369F9046E}"/>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11" name="Google Shape;225;p20">
            <a:extLst>
              <a:ext uri="{FF2B5EF4-FFF2-40B4-BE49-F238E27FC236}">
                <a16:creationId xmlns:a16="http://schemas.microsoft.com/office/drawing/2014/main" id="{7B314A1A-0BE4-7BAB-46C1-88B3246F9065}"/>
              </a:ext>
            </a:extLst>
          </p:cNvPr>
          <p:cNvSpPr txBox="1">
            <a:spLocks noChangeArrowheads="1"/>
          </p:cNvSpPr>
          <p:nvPr/>
        </p:nvSpPr>
        <p:spPr bwMode="auto">
          <a:xfrm>
            <a:off x="262442" y="-34925"/>
            <a:ext cx="8318313" cy="1569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2800"/>
              <a:buFont typeface="Arial" panose="020B0604020202020204" pitchFamily="34" charset="0"/>
              <a:buNone/>
            </a:pPr>
            <a:r>
              <a:rPr lang="pt-BR" altLang="pt-BR" sz="3000" b="1" dirty="0">
                <a:solidFill>
                  <a:srgbClr val="0F243E"/>
                </a:solidFill>
                <a:latin typeface="+mn-lt"/>
                <a:ea typeface="Arial" panose="020B0604020202020204" pitchFamily="34" charset="0"/>
                <a:cs typeface="Calibri" panose="020F0502020204030204" pitchFamily="34" charset="0"/>
                <a:sym typeface="Calibri" panose="020F0502020204030204" pitchFamily="34" charset="0"/>
              </a:rPr>
              <a:t>Informações: </a:t>
            </a:r>
          </a:p>
          <a:p>
            <a:pPr eaLnBrk="1" hangingPunct="1">
              <a:lnSpc>
                <a:spcPct val="100000"/>
              </a:lnSpc>
              <a:spcBef>
                <a:spcPct val="0"/>
              </a:spcBef>
              <a:buClr>
                <a:srgbClr val="000000"/>
              </a:buClr>
              <a:buSzPts val="2800"/>
              <a:buFont typeface="Arial" panose="020B0604020202020204" pitchFamily="34" charset="0"/>
              <a:buNone/>
            </a:pPr>
            <a:endParaRPr lang="pt-BR" altLang="pt-BR" sz="3000" b="1" dirty="0">
              <a:solidFill>
                <a:srgbClr val="0F243E"/>
              </a:solidFill>
              <a:latin typeface="+mn-lt"/>
              <a:ea typeface="Arial" panose="020B0604020202020204" pitchFamily="34" charset="0"/>
              <a:cs typeface="Calibri" panose="020F0502020204030204" pitchFamily="34" charset="0"/>
              <a:sym typeface="Calibri" panose="020F0502020204030204" pitchFamily="34" charset="0"/>
            </a:endParaRPr>
          </a:p>
          <a:p>
            <a:pPr algn="ctr" eaLnBrk="1" hangingPunct="1">
              <a:lnSpc>
                <a:spcPct val="100000"/>
              </a:lnSpc>
              <a:spcBef>
                <a:spcPct val="0"/>
              </a:spcBef>
              <a:buClr>
                <a:srgbClr val="000000"/>
              </a:buClr>
              <a:buSzPts val="2800"/>
              <a:buFont typeface="Arial" panose="020B0604020202020204" pitchFamily="34" charset="0"/>
              <a:buNone/>
            </a:pPr>
            <a:r>
              <a:rPr lang="pt-BR" altLang="pt-BR" sz="3000" b="1" dirty="0">
                <a:solidFill>
                  <a:srgbClr val="0F243E"/>
                </a:solidFill>
                <a:latin typeface="+mn-lt"/>
                <a:ea typeface="Arial" panose="020B0604020202020204" pitchFamily="34" charset="0"/>
                <a:cs typeface="Calibri" panose="020F0502020204030204" pitchFamily="34" charset="0"/>
                <a:sym typeface="Calibri" panose="020F0502020204030204" pitchFamily="34" charset="0"/>
              </a:rPr>
              <a:t>Secretaria de Cultura e Juventude</a:t>
            </a:r>
            <a:endParaRPr lang="pt-BR" altLang="pt-BR" sz="3000" dirty="0">
              <a:solidFill>
                <a:srgbClr val="000000"/>
              </a:solidFill>
              <a:latin typeface="+mn-lt"/>
              <a:ea typeface="Arial" panose="020B0604020202020204" pitchFamily="34" charset="0"/>
              <a:cs typeface="Calibri" panose="020F0502020204030204" pitchFamily="34" charset="0"/>
            </a:endParaRPr>
          </a:p>
        </p:txBody>
      </p:sp>
    </p:spTree>
    <p:extLst>
      <p:ext uri="{BB962C8B-B14F-4D97-AF65-F5344CB8AC3E}">
        <p14:creationId xmlns:p14="http://schemas.microsoft.com/office/powerpoint/2010/main" val="3719231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Google Shape;301;p48">
            <a:extLst>
              <a:ext uri="{FF2B5EF4-FFF2-40B4-BE49-F238E27FC236}">
                <a16:creationId xmlns:a16="http://schemas.microsoft.com/office/drawing/2014/main" id="{5AA7340C-BFA6-1A8C-AFAF-3038C693AAE1}"/>
              </a:ext>
            </a:extLst>
          </p:cNvPr>
          <p:cNvSpPr>
            <a:spLocks noGrp="1"/>
          </p:cNvSpPr>
          <p:nvPr>
            <p:ph type="ctrTitle" idx="4294967295"/>
          </p:nvPr>
        </p:nvSpPr>
        <p:spPr>
          <a:xfrm>
            <a:off x="263823" y="514033"/>
            <a:ext cx="8640147" cy="3631426"/>
          </a:xfrm>
        </p:spPr>
        <p:txBody>
          <a:bodyPr lIns="91425" tIns="91425" rIns="91425" bIns="91425"/>
          <a:lstStyle/>
          <a:p>
            <a:pPr eaLnBrk="1" hangingPunct="1">
              <a:spcBef>
                <a:spcPts val="800"/>
              </a:spcBef>
              <a:spcAft>
                <a:spcPts val="600"/>
              </a:spcAft>
              <a:buClr>
                <a:srgbClr val="000000"/>
              </a:buClr>
              <a:buSzPts val="1000"/>
              <a:buFont typeface="Calibri" panose="020F0502020204030204" pitchFamily="34" charset="0"/>
              <a:buNone/>
              <a:defRPr/>
            </a:pPr>
            <a:r>
              <a:rPr lang="pt-BR" altLang="pt-BR" sz="1600" dirty="0">
                <a:solidFill>
                  <a:srgbClr val="000000"/>
                </a:solidFill>
                <a:latin typeface="+mn-lt"/>
                <a:cs typeface="Calibri" panose="020F0502020204030204" pitchFamily="34" charset="0"/>
                <a:sym typeface="Calibri" panose="020F0502020204030204" pitchFamily="34" charset="0"/>
              </a:rPr>
              <a:t>Em 2022, logo após a publicação da Lei, uma comissão com os técnicos e gestores da Secretaria de Cultura e Juventude foi formada para estuda-la e apresentar uma primeira proposta de Plano de Ação, se atentando às diretrizes já determinadas pela própria Lei e buscando traçar um esboço de políticas culturais de suporte para a execução da mesma. </a:t>
            </a:r>
            <a:br>
              <a:rPr lang="pt-BR" altLang="pt-BR" sz="1600" dirty="0">
                <a:solidFill>
                  <a:srgbClr val="000000"/>
                </a:solidFill>
                <a:latin typeface="+mn-lt"/>
                <a:cs typeface="Calibri" panose="020F0502020204030204" pitchFamily="34" charset="0"/>
                <a:sym typeface="Calibri" panose="020F0502020204030204" pitchFamily="34" charset="0"/>
              </a:rPr>
            </a:br>
            <a:br>
              <a:rPr lang="pt-BR" altLang="pt-BR" sz="1600" dirty="0">
                <a:solidFill>
                  <a:srgbClr val="000000"/>
                </a:solidFill>
                <a:latin typeface="+mn-lt"/>
                <a:cs typeface="Calibri" panose="020F0502020204030204" pitchFamily="34" charset="0"/>
                <a:sym typeface="Calibri" panose="020F0502020204030204" pitchFamily="34" charset="0"/>
              </a:rPr>
            </a:br>
            <a:r>
              <a:rPr lang="pt-BR" altLang="pt-BR" sz="1600" dirty="0">
                <a:solidFill>
                  <a:srgbClr val="000000"/>
                </a:solidFill>
                <a:latin typeface="+mn-lt"/>
                <a:cs typeface="Calibri" panose="020F0502020204030204" pitchFamily="34" charset="0"/>
                <a:sym typeface="Calibri" panose="020F0502020204030204" pitchFamily="34" charset="0"/>
              </a:rPr>
              <a:t>Os fatores considerados por essa comissão para elaboração da atual proposta de Plano de Ação foram: </a:t>
            </a:r>
            <a:br>
              <a:rPr lang="pt-BR" altLang="pt-BR" sz="1600" dirty="0">
                <a:solidFill>
                  <a:srgbClr val="000000"/>
                </a:solidFill>
                <a:latin typeface="+mn-lt"/>
                <a:cs typeface="Calibri" panose="020F0502020204030204" pitchFamily="34" charset="0"/>
                <a:sym typeface="Calibri" panose="020F0502020204030204" pitchFamily="34" charset="0"/>
              </a:rPr>
            </a:br>
            <a:r>
              <a:rPr lang="pt-BR" altLang="pt-BR" sz="1600" b="1" dirty="0">
                <a:solidFill>
                  <a:srgbClr val="000000"/>
                </a:solidFill>
                <a:latin typeface="+mn-lt"/>
                <a:cs typeface="Calibri" panose="020F0502020204030204" pitchFamily="34" charset="0"/>
                <a:sym typeface="Calibri" panose="020F0502020204030204" pitchFamily="34" charset="0"/>
              </a:rPr>
              <a:t>1</a:t>
            </a:r>
            <a:r>
              <a:rPr lang="pt-BR" altLang="pt-BR" sz="1600" dirty="0">
                <a:solidFill>
                  <a:srgbClr val="000000"/>
                </a:solidFill>
                <a:latin typeface="+mn-lt"/>
                <a:cs typeface="Calibri" panose="020F0502020204030204" pitchFamily="34" charset="0"/>
                <a:sym typeface="Calibri" panose="020F0502020204030204" pitchFamily="34" charset="0"/>
              </a:rPr>
              <a:t> - A experiência prévia dos técnicos e gestores com os artistas e grupos artísticos/culturais do Município</a:t>
            </a:r>
            <a:r>
              <a:rPr lang="pt-BR" altLang="pt-BR" sz="1600" dirty="0">
                <a:latin typeface="+mn-lt"/>
              </a:rPr>
              <a:t>;</a:t>
            </a:r>
            <a:br>
              <a:rPr lang="pt-BR" altLang="pt-BR" sz="1600" dirty="0">
                <a:latin typeface="+mn-lt"/>
              </a:rPr>
            </a:br>
            <a:r>
              <a:rPr lang="pt-BR" altLang="pt-BR" sz="1600" b="1" dirty="0">
                <a:solidFill>
                  <a:srgbClr val="000000"/>
                </a:solidFill>
                <a:latin typeface="+mn-lt"/>
                <a:cs typeface="Calibri" panose="020F0502020204030204" pitchFamily="34" charset="0"/>
                <a:sym typeface="Calibri" panose="020F0502020204030204" pitchFamily="34" charset="0"/>
              </a:rPr>
              <a:t>2</a:t>
            </a:r>
            <a:r>
              <a:rPr lang="pt-BR" altLang="pt-BR" sz="1600" dirty="0">
                <a:solidFill>
                  <a:srgbClr val="000000"/>
                </a:solidFill>
                <a:latin typeface="+mn-lt"/>
                <a:cs typeface="Calibri" panose="020F0502020204030204" pitchFamily="34" charset="0"/>
                <a:sym typeface="Calibri" panose="020F0502020204030204" pitchFamily="34" charset="0"/>
              </a:rPr>
              <a:t> - O </a:t>
            </a:r>
            <a:r>
              <a:rPr lang="pt-BR" altLang="pt-BR" sz="1600" dirty="0">
                <a:latin typeface="+mn-lt"/>
                <a:cs typeface="Calibri" panose="020F0502020204030204" pitchFamily="34" charset="0"/>
                <a:sym typeface="Calibri" panose="020F0502020204030204" pitchFamily="34" charset="0"/>
              </a:rPr>
              <a:t>retrato da dinâmica cultural formada a partir da Lei Aldir Blanc </a:t>
            </a:r>
            <a:r>
              <a:rPr lang="pt-BR" altLang="pt-BR" sz="1600" dirty="0">
                <a:latin typeface="+mn-lt"/>
              </a:rPr>
              <a:t>e do Mapeamento Cultural existente;</a:t>
            </a:r>
            <a:r>
              <a:rPr lang="pt-BR" altLang="pt-BR" sz="1600" dirty="0">
                <a:latin typeface="+mn-lt"/>
                <a:cs typeface="Calibri" panose="020F0502020204030204" pitchFamily="34" charset="0"/>
                <a:sym typeface="Calibri" panose="020F0502020204030204" pitchFamily="34" charset="0"/>
              </a:rPr>
              <a:t> </a:t>
            </a:r>
            <a:br>
              <a:rPr lang="pt-BR" altLang="pt-BR" sz="1600" dirty="0">
                <a:latin typeface="+mn-lt"/>
                <a:cs typeface="Calibri" panose="020F0502020204030204" pitchFamily="34" charset="0"/>
                <a:sym typeface="Calibri" panose="020F0502020204030204" pitchFamily="34" charset="0"/>
              </a:rPr>
            </a:br>
            <a:r>
              <a:rPr lang="pt-BR" altLang="pt-BR" sz="1600" b="1" dirty="0">
                <a:solidFill>
                  <a:srgbClr val="000000"/>
                </a:solidFill>
                <a:latin typeface="+mn-lt"/>
                <a:cs typeface="Calibri" panose="020F0502020204030204" pitchFamily="34" charset="0"/>
                <a:sym typeface="Calibri" panose="020F0502020204030204" pitchFamily="34" charset="0"/>
              </a:rPr>
              <a:t>3 </a:t>
            </a:r>
            <a:r>
              <a:rPr lang="pt-BR" altLang="pt-BR" sz="1600" dirty="0">
                <a:solidFill>
                  <a:srgbClr val="000000"/>
                </a:solidFill>
                <a:latin typeface="+mn-lt"/>
                <a:cs typeface="Calibri" panose="020F0502020204030204" pitchFamily="34" charset="0"/>
                <a:sym typeface="Calibri" panose="020F0502020204030204" pitchFamily="34" charset="0"/>
              </a:rPr>
              <a:t>- Oitivas realizadas com produtores em reuniões e encontros promovidos durante a execução da Lei Aldir Blanc (Ex. 1º. Encontro de Produtores Audiovisuais - Mostra de Audiovisual LAB – 2022);</a:t>
            </a:r>
            <a:br>
              <a:rPr lang="pt-BR" altLang="pt-BR" sz="1600" dirty="0">
                <a:solidFill>
                  <a:srgbClr val="000000"/>
                </a:solidFill>
                <a:latin typeface="+mn-lt"/>
                <a:cs typeface="Calibri" panose="020F0502020204030204" pitchFamily="34" charset="0"/>
                <a:sym typeface="Calibri" panose="020F0502020204030204" pitchFamily="34" charset="0"/>
              </a:rPr>
            </a:br>
            <a:r>
              <a:rPr lang="pt-BR" altLang="pt-BR" sz="1600" b="1" dirty="0">
                <a:solidFill>
                  <a:srgbClr val="000000"/>
                </a:solidFill>
                <a:latin typeface="+mn-lt"/>
                <a:cs typeface="Calibri" panose="020F0502020204030204" pitchFamily="34" charset="0"/>
                <a:sym typeface="Calibri" panose="020F0502020204030204" pitchFamily="34" charset="0"/>
              </a:rPr>
              <a:t>4</a:t>
            </a:r>
            <a:r>
              <a:rPr lang="pt-BR" altLang="pt-BR" sz="1600" dirty="0">
                <a:solidFill>
                  <a:srgbClr val="000000"/>
                </a:solidFill>
                <a:latin typeface="+mn-lt"/>
                <a:cs typeface="Calibri" panose="020F0502020204030204" pitchFamily="34" charset="0"/>
                <a:sym typeface="Calibri" panose="020F0502020204030204" pitchFamily="34" charset="0"/>
              </a:rPr>
              <a:t> - Primeiras audiências públicas da Lei Paulo Gustavo realizada em setembro de 2022 e abril de 2023 no Teatro Elis  Regina;</a:t>
            </a:r>
            <a:br>
              <a:rPr lang="pt-BR" altLang="pt-BR" sz="1600" dirty="0">
                <a:solidFill>
                  <a:srgbClr val="000000"/>
                </a:solidFill>
                <a:latin typeface="+mn-lt"/>
                <a:cs typeface="Calibri" panose="020F0502020204030204" pitchFamily="34" charset="0"/>
                <a:sym typeface="Calibri" panose="020F0502020204030204" pitchFamily="34" charset="0"/>
              </a:rPr>
            </a:br>
            <a:r>
              <a:rPr lang="pt-BR" altLang="pt-BR" sz="1600" b="1" dirty="0">
                <a:solidFill>
                  <a:srgbClr val="000000"/>
                </a:solidFill>
                <a:latin typeface="+mn-lt"/>
                <a:cs typeface="Calibri" panose="020F0502020204030204" pitchFamily="34" charset="0"/>
                <a:sym typeface="Calibri" panose="020F0502020204030204" pitchFamily="34" charset="0"/>
              </a:rPr>
              <a:t>5</a:t>
            </a:r>
            <a:r>
              <a:rPr lang="pt-BR" altLang="pt-BR" sz="1600" dirty="0">
                <a:solidFill>
                  <a:srgbClr val="000000"/>
                </a:solidFill>
                <a:latin typeface="+mn-lt"/>
                <a:cs typeface="Calibri" panose="020F0502020204030204" pitchFamily="34" charset="0"/>
                <a:sym typeface="Calibri" panose="020F0502020204030204" pitchFamily="34" charset="0"/>
              </a:rPr>
              <a:t> - Consulta pública on-line iniciada em 19 de abril de 2023.</a:t>
            </a:r>
            <a:endParaRPr lang="pt-BR" altLang="pt-BR" sz="1600" b="1" dirty="0">
              <a:solidFill>
                <a:srgbClr val="0F243E"/>
              </a:solidFill>
              <a:latin typeface="+mn-lt"/>
              <a:cs typeface="Arial" panose="020B0604020202020204" pitchFamily="34" charset="0"/>
              <a:sym typeface="Arial" panose="020B0604020202020204" pitchFamily="34" charset="0"/>
            </a:endParaRPr>
          </a:p>
        </p:txBody>
      </p:sp>
      <p:sp>
        <p:nvSpPr>
          <p:cNvPr id="8197" name="Espaço Reservado para Número de Slide 1">
            <a:extLst>
              <a:ext uri="{FF2B5EF4-FFF2-40B4-BE49-F238E27FC236}">
                <a16:creationId xmlns:a16="http://schemas.microsoft.com/office/drawing/2014/main" id="{923E9DE2-CCC8-A2F4-BDBF-E14C1FF4F41D}"/>
              </a:ext>
            </a:extLst>
          </p:cNvPr>
          <p:cNvSpPr>
            <a:spLocks noGrp="1"/>
          </p:cNvSpPr>
          <p:nvPr>
            <p:ph type="sldNum" sz="quarter" idx="4294967295"/>
          </p:nvPr>
        </p:nvSpPr>
        <p:spPr>
          <a:xfrm>
            <a:off x="708660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1158E325-DA67-4422-8214-75B2E705A315}"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4</a:t>
            </a:fld>
            <a:endParaRPr lang="pt-BR" altLang="pt-BR" sz="900" dirty="0">
              <a:solidFill>
                <a:srgbClr val="898989"/>
              </a:solidFill>
              <a:latin typeface="Arial" panose="020B0604020202020204" pitchFamily="34" charset="0"/>
            </a:endParaRPr>
          </a:p>
        </p:txBody>
      </p:sp>
      <p:sp>
        <p:nvSpPr>
          <p:cNvPr id="8196" name="Google Shape;302;p48">
            <a:extLst>
              <a:ext uri="{FF2B5EF4-FFF2-40B4-BE49-F238E27FC236}">
                <a16:creationId xmlns:a16="http://schemas.microsoft.com/office/drawing/2014/main" id="{3EC8126C-E5CD-D582-672A-3FCDA9514533}"/>
              </a:ext>
            </a:extLst>
          </p:cNvPr>
          <p:cNvSpPr txBox="1">
            <a:spLocks noChangeArrowheads="1"/>
          </p:cNvSpPr>
          <p:nvPr/>
        </p:nvSpPr>
        <p:spPr bwMode="auto">
          <a:xfrm>
            <a:off x="263823" y="2099"/>
            <a:ext cx="6457018" cy="58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altLang="pt-BR" sz="3000" b="1" dirty="0">
                <a:solidFill>
                  <a:srgbClr val="0F243E"/>
                </a:solidFill>
                <a:cs typeface="Calibri" panose="020F0502020204030204" pitchFamily="34" charset="0"/>
                <a:sym typeface="Calibri" panose="020F0502020204030204" pitchFamily="34" charset="0"/>
              </a:rPr>
              <a:t>Processo de construção</a:t>
            </a:r>
            <a:endParaRPr lang="pt-BR" altLang="pt-BR" sz="2000" b="1" dirty="0">
              <a:solidFill>
                <a:srgbClr val="0F243E"/>
              </a:solidFill>
              <a:cs typeface="Calibri" panose="020F0502020204030204" pitchFamily="34" charset="0"/>
              <a:sym typeface="Calibri" panose="020F0502020204030204" pitchFamily="34" charset="0"/>
            </a:endParaRPr>
          </a:p>
        </p:txBody>
      </p:sp>
      <p:grpSp>
        <p:nvGrpSpPr>
          <p:cNvPr id="6" name="Agrupar 5">
            <a:extLst>
              <a:ext uri="{FF2B5EF4-FFF2-40B4-BE49-F238E27FC236}">
                <a16:creationId xmlns:a16="http://schemas.microsoft.com/office/drawing/2014/main" id="{6FA6F2BE-B5E8-CAA6-83F6-88BD90976D00}"/>
              </a:ext>
            </a:extLst>
          </p:cNvPr>
          <p:cNvGrpSpPr/>
          <p:nvPr/>
        </p:nvGrpSpPr>
        <p:grpSpPr>
          <a:xfrm>
            <a:off x="80010" y="4028679"/>
            <a:ext cx="2906607" cy="1194831"/>
            <a:chOff x="6511713" y="-87873"/>
            <a:chExt cx="2906607" cy="1194831"/>
          </a:xfrm>
        </p:grpSpPr>
        <p:sp>
          <p:nvSpPr>
            <p:cNvPr id="7" name="CaixaDeTexto 6">
              <a:extLst>
                <a:ext uri="{FF2B5EF4-FFF2-40B4-BE49-F238E27FC236}">
                  <a16:creationId xmlns:a16="http://schemas.microsoft.com/office/drawing/2014/main" id="{36817B51-CD94-301D-5541-BFCB538AD499}"/>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8" name="CaixaDeTexto 7">
              <a:extLst>
                <a:ext uri="{FF2B5EF4-FFF2-40B4-BE49-F238E27FC236}">
                  <a16:creationId xmlns:a16="http://schemas.microsoft.com/office/drawing/2014/main" id="{16EC7B37-24D3-2BA7-6056-04D954F7A1B4}"/>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9" name="CaixaDeTexto 8">
              <a:extLst>
                <a:ext uri="{FF2B5EF4-FFF2-40B4-BE49-F238E27FC236}">
                  <a16:creationId xmlns:a16="http://schemas.microsoft.com/office/drawing/2014/main" id="{7282516D-F40A-3B1A-1197-158149A85AB6}"/>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Google Shape;167;p30">
            <a:extLst>
              <a:ext uri="{FF2B5EF4-FFF2-40B4-BE49-F238E27FC236}">
                <a16:creationId xmlns:a16="http://schemas.microsoft.com/office/drawing/2014/main" id="{53CB7C67-3A6F-F166-60EE-17277581C913}"/>
              </a:ext>
            </a:extLst>
          </p:cNvPr>
          <p:cNvSpPr txBox="1">
            <a:spLocks noGrp="1"/>
          </p:cNvSpPr>
          <p:nvPr>
            <p:ph type="subTitle" idx="4294967295"/>
          </p:nvPr>
        </p:nvSpPr>
        <p:spPr>
          <a:xfrm>
            <a:off x="259976" y="551749"/>
            <a:ext cx="8624048" cy="2355822"/>
          </a:xfrm>
        </p:spPr>
        <p:txBody>
          <a:bodyPr spcFirstLastPara="1" lIns="91425" tIns="91425" rIns="91425" bIns="91425" rtlCol="0">
            <a:noAutofit/>
          </a:bodyPr>
          <a:lstStyle/>
          <a:p>
            <a:pPr algn="l" eaLnBrk="1" fontAlgn="auto" hangingPunct="1">
              <a:spcBef>
                <a:spcPts val="0"/>
              </a:spcBef>
              <a:spcAft>
                <a:spcPts val="0"/>
              </a:spcAft>
              <a:buClr>
                <a:srgbClr val="000000"/>
              </a:buClr>
              <a:buSzPts val="1600"/>
              <a:defRPr/>
            </a:pPr>
            <a:r>
              <a:rPr lang="pt-BR" sz="1700" b="1" dirty="0">
                <a:solidFill>
                  <a:srgbClr val="000000"/>
                </a:solidFill>
              </a:rPr>
              <a:t>O que é a Lei Federal Complementar Paulo Gustavo – Lei Complementar nº195 – 08/07/2022</a:t>
            </a:r>
            <a:endParaRPr sz="1700" b="1" dirty="0">
              <a:solidFill>
                <a:srgbClr val="000000"/>
              </a:solidFill>
            </a:endParaRPr>
          </a:p>
          <a:p>
            <a:pPr lvl="1" algn="just" eaLnBrk="1" fontAlgn="auto" hangingPunct="1">
              <a:spcBef>
                <a:spcPts val="0"/>
              </a:spcBef>
              <a:spcAft>
                <a:spcPts val="0"/>
              </a:spcAft>
              <a:buClr>
                <a:srgbClr val="000000"/>
              </a:buClr>
              <a:buSzPts val="1500"/>
              <a:defRPr/>
            </a:pPr>
            <a:r>
              <a:rPr lang="pt-BR" sz="1400" dirty="0">
                <a:solidFill>
                  <a:srgbClr val="000000"/>
                </a:solidFill>
              </a:rPr>
              <a:t>Possui caráter emergencial – ações emergenciais – combate aos efeitos da Pandemia no setor cultural</a:t>
            </a:r>
            <a:endParaRPr sz="1400" dirty="0">
              <a:solidFill>
                <a:srgbClr val="000000"/>
              </a:solidFill>
            </a:endParaRPr>
          </a:p>
          <a:p>
            <a:pPr algn="l" eaLnBrk="1" fontAlgn="auto" hangingPunct="1">
              <a:spcBef>
                <a:spcPts val="0"/>
              </a:spcBef>
              <a:spcAft>
                <a:spcPts val="0"/>
              </a:spcAft>
              <a:buClr>
                <a:srgbClr val="888888"/>
              </a:buClr>
              <a:buSzPts val="800"/>
              <a:defRPr/>
            </a:pPr>
            <a:endParaRPr sz="1800" dirty="0">
              <a:solidFill>
                <a:srgbClr val="000000"/>
              </a:solidFill>
            </a:endParaRPr>
          </a:p>
          <a:p>
            <a:pPr algn="l" eaLnBrk="1" fontAlgn="auto" hangingPunct="1">
              <a:spcBef>
                <a:spcPts val="0"/>
              </a:spcBef>
              <a:spcAft>
                <a:spcPts val="0"/>
              </a:spcAft>
              <a:buClr>
                <a:srgbClr val="000000"/>
              </a:buClr>
              <a:buSzPts val="1600"/>
              <a:defRPr/>
            </a:pPr>
            <a:r>
              <a:rPr lang="pt-BR" sz="1700" b="1" dirty="0">
                <a:solidFill>
                  <a:srgbClr val="000000"/>
                </a:solidFill>
              </a:rPr>
              <a:t>De onde provêm os recursos?</a:t>
            </a:r>
            <a:endParaRPr sz="1700" b="1" dirty="0">
              <a:solidFill>
                <a:srgbClr val="000000"/>
              </a:solidFill>
            </a:endParaRPr>
          </a:p>
          <a:p>
            <a:pPr lvl="1" algn="just" eaLnBrk="1" fontAlgn="auto" hangingPunct="1">
              <a:spcBef>
                <a:spcPts val="0"/>
              </a:spcBef>
              <a:spcAft>
                <a:spcPts val="0"/>
              </a:spcAft>
              <a:buClr>
                <a:srgbClr val="000000"/>
              </a:buClr>
              <a:buSzPts val="1500"/>
              <a:defRPr/>
            </a:pPr>
            <a:r>
              <a:rPr lang="pt-BR" sz="1400" dirty="0">
                <a:solidFill>
                  <a:srgbClr val="000000"/>
                </a:solidFill>
              </a:rPr>
              <a:t>Proveniente do superávit do: Fundo Nacional de Cultura (FNC) e do  Fundo Setorial do Audiovisual (FSA)</a:t>
            </a:r>
            <a:endParaRPr sz="1400" dirty="0">
              <a:solidFill>
                <a:srgbClr val="000000"/>
              </a:solidFill>
            </a:endParaRPr>
          </a:p>
          <a:p>
            <a:pPr algn="l" eaLnBrk="1" fontAlgn="auto" hangingPunct="1">
              <a:spcBef>
                <a:spcPts val="0"/>
              </a:spcBef>
              <a:spcAft>
                <a:spcPts val="0"/>
              </a:spcAft>
              <a:buClr>
                <a:srgbClr val="888888"/>
              </a:buClr>
              <a:buSzPts val="800"/>
              <a:defRPr/>
            </a:pPr>
            <a:endParaRPr sz="1800" dirty="0">
              <a:solidFill>
                <a:srgbClr val="000000"/>
              </a:solidFill>
            </a:endParaRPr>
          </a:p>
          <a:p>
            <a:pPr algn="l" eaLnBrk="1" fontAlgn="auto" hangingPunct="1">
              <a:spcBef>
                <a:spcPts val="0"/>
              </a:spcBef>
              <a:spcAft>
                <a:spcPts val="0"/>
              </a:spcAft>
              <a:buClr>
                <a:srgbClr val="000000"/>
              </a:buClr>
              <a:buSzPts val="1600"/>
              <a:defRPr/>
            </a:pPr>
            <a:r>
              <a:rPr lang="pt-BR" sz="1700" b="1" dirty="0">
                <a:solidFill>
                  <a:srgbClr val="000000"/>
                </a:solidFill>
              </a:rPr>
              <a:t>Onde poderá ser aplicada </a:t>
            </a:r>
            <a:endParaRPr sz="1700" b="1" dirty="0">
              <a:solidFill>
                <a:srgbClr val="000000"/>
              </a:solidFill>
            </a:endParaRPr>
          </a:p>
          <a:p>
            <a:pPr lvl="1" algn="just" eaLnBrk="1" fontAlgn="auto" hangingPunct="1">
              <a:spcBef>
                <a:spcPts val="0"/>
              </a:spcBef>
              <a:spcAft>
                <a:spcPts val="0"/>
              </a:spcAft>
              <a:buClr>
                <a:srgbClr val="000000"/>
              </a:buClr>
              <a:buSzPts val="1500"/>
              <a:defRPr/>
            </a:pPr>
            <a:r>
              <a:rPr lang="pt-BR" sz="1400" dirty="0">
                <a:solidFill>
                  <a:srgbClr val="000000"/>
                </a:solidFill>
              </a:rPr>
              <a:t>Os recursos federais previstos serão repassados ao Município através de  linhas de atuação. Para o setor audiovisual (maior montante designado) as áreas de aplicação dos recursos estão definidas no artigo 6º e  para as demais linguagens e segmentos culturais no artigo 8º . Conforme indicação:</a:t>
            </a:r>
            <a:endParaRPr sz="1400" dirty="0">
              <a:latin typeface="Arial"/>
              <a:ea typeface="Arial"/>
              <a:cs typeface="Arial"/>
              <a:sym typeface="Arial"/>
            </a:endParaRPr>
          </a:p>
        </p:txBody>
      </p:sp>
      <p:graphicFrame>
        <p:nvGraphicFramePr>
          <p:cNvPr id="168" name="Google Shape;168;p30">
            <a:extLst>
              <a:ext uri="{FF2B5EF4-FFF2-40B4-BE49-F238E27FC236}">
                <a16:creationId xmlns:a16="http://schemas.microsoft.com/office/drawing/2014/main" id="{A47DAF29-2DA6-55A2-E4C8-3969A1A967B6}"/>
              </a:ext>
            </a:extLst>
          </p:cNvPr>
          <p:cNvGraphicFramePr/>
          <p:nvPr>
            <p:extLst>
              <p:ext uri="{D42A27DB-BD31-4B8C-83A1-F6EECF244321}">
                <p14:modId xmlns:p14="http://schemas.microsoft.com/office/powerpoint/2010/main" val="616544320"/>
              </p:ext>
            </p:extLst>
          </p:nvPr>
        </p:nvGraphicFramePr>
        <p:xfrm>
          <a:off x="259976" y="3087236"/>
          <a:ext cx="8624047" cy="956127"/>
        </p:xfrm>
        <a:graphic>
          <a:graphicData uri="http://schemas.openxmlformats.org/drawingml/2006/table">
            <a:tbl>
              <a:tblPr firstRow="1" firstCol="1" bandRow="1">
                <a:noFill/>
                <a:tableStyleId>{6F592100-A5BC-4E11-B0D6-7DC266C1AD29}</a:tableStyleId>
              </a:tblPr>
              <a:tblGrid>
                <a:gridCol w="3010140">
                  <a:extLst>
                    <a:ext uri="{9D8B030D-6E8A-4147-A177-3AD203B41FA5}">
                      <a16:colId xmlns:a16="http://schemas.microsoft.com/office/drawing/2014/main" val="20000"/>
                    </a:ext>
                  </a:extLst>
                </a:gridCol>
                <a:gridCol w="2290933">
                  <a:extLst>
                    <a:ext uri="{9D8B030D-6E8A-4147-A177-3AD203B41FA5}">
                      <a16:colId xmlns:a16="http://schemas.microsoft.com/office/drawing/2014/main" val="20001"/>
                    </a:ext>
                  </a:extLst>
                </a:gridCol>
                <a:gridCol w="3322974">
                  <a:extLst>
                    <a:ext uri="{9D8B030D-6E8A-4147-A177-3AD203B41FA5}">
                      <a16:colId xmlns:a16="http://schemas.microsoft.com/office/drawing/2014/main" val="20002"/>
                    </a:ext>
                  </a:extLst>
                </a:gridCol>
              </a:tblGrid>
              <a:tr h="602455">
                <a:tc>
                  <a:txBody>
                    <a:bodyPr/>
                    <a:lstStyle/>
                    <a:p>
                      <a:pPr marL="0" marR="0" lvl="0" indent="0" algn="ctr" rtl="0">
                        <a:lnSpc>
                          <a:spcPct val="107000"/>
                        </a:lnSpc>
                        <a:spcBef>
                          <a:spcPts val="0"/>
                        </a:spcBef>
                        <a:spcAft>
                          <a:spcPts val="0"/>
                        </a:spcAft>
                        <a:buClr>
                          <a:schemeClr val="dk1"/>
                        </a:buClr>
                        <a:buSzPts val="1500"/>
                        <a:buFont typeface="Calibri"/>
                        <a:buNone/>
                      </a:pPr>
                      <a:r>
                        <a:rPr lang="pt-BR" sz="1400" b="1" u="none" strike="noStrike" cap="none" dirty="0">
                          <a:solidFill>
                            <a:schemeClr val="dk1"/>
                          </a:solidFill>
                        </a:rPr>
                        <a:t>Repasse Total (previsto)</a:t>
                      </a:r>
                      <a:br>
                        <a:rPr lang="pt-BR" sz="1400" b="1" u="none" strike="noStrike" cap="none" dirty="0">
                          <a:solidFill>
                            <a:schemeClr val="dk1"/>
                          </a:solidFill>
                        </a:rPr>
                      </a:br>
                      <a:r>
                        <a:rPr lang="pt-BR" sz="1400" b="1" u="none" strike="noStrike" cap="none" dirty="0">
                          <a:solidFill>
                            <a:schemeClr val="dk1"/>
                          </a:solidFill>
                        </a:rPr>
                        <a:t>para São Bernardo</a:t>
                      </a:r>
                      <a:endParaRPr sz="1400" b="1" u="none" strike="noStrike" cap="none" dirty="0">
                        <a:solidFill>
                          <a:schemeClr val="dk1"/>
                        </a:solidFill>
                      </a:endParaRPr>
                    </a:p>
                  </a:txBody>
                  <a:tcPr marL="68584" marR="68584" marT="0" marB="0" anchor="ctr">
                    <a:solidFill>
                      <a:schemeClr val="lt1"/>
                    </a:solidFill>
                  </a:tcPr>
                </a:tc>
                <a:tc>
                  <a:txBody>
                    <a:bodyPr/>
                    <a:lstStyle/>
                    <a:p>
                      <a:pPr marL="0" marR="0" lvl="0" indent="0" algn="ctr" rtl="0">
                        <a:lnSpc>
                          <a:spcPct val="107000"/>
                        </a:lnSpc>
                        <a:spcBef>
                          <a:spcPts val="0"/>
                        </a:spcBef>
                        <a:spcAft>
                          <a:spcPts val="0"/>
                        </a:spcAft>
                        <a:buClr>
                          <a:schemeClr val="dk1"/>
                        </a:buClr>
                        <a:buSzPts val="1500"/>
                        <a:buFont typeface="Calibri"/>
                        <a:buNone/>
                      </a:pPr>
                      <a:r>
                        <a:rPr lang="pt-BR" sz="1600" u="none" strike="noStrike" cap="none" dirty="0">
                          <a:solidFill>
                            <a:schemeClr val="accent2"/>
                          </a:solidFill>
                        </a:rPr>
                        <a:t>Repasse Artigo 6º</a:t>
                      </a:r>
                      <a:endParaRPr sz="1600" dirty="0">
                        <a:solidFill>
                          <a:schemeClr val="accent2"/>
                        </a:solidFill>
                      </a:endParaRPr>
                    </a:p>
                    <a:p>
                      <a:pPr marL="0" marR="0" lvl="0" indent="0" algn="ctr" rtl="0">
                        <a:lnSpc>
                          <a:spcPct val="107000"/>
                        </a:lnSpc>
                        <a:spcBef>
                          <a:spcPts val="0"/>
                        </a:spcBef>
                        <a:spcAft>
                          <a:spcPts val="0"/>
                        </a:spcAft>
                        <a:buClr>
                          <a:schemeClr val="dk1"/>
                        </a:buClr>
                        <a:buSzPts val="1500"/>
                        <a:buFont typeface="Calibri"/>
                        <a:buNone/>
                      </a:pPr>
                      <a:r>
                        <a:rPr lang="pt-BR" sz="1200" b="0" u="none" strike="noStrike" cap="none" dirty="0">
                          <a:solidFill>
                            <a:schemeClr val="accent2"/>
                          </a:solidFill>
                        </a:rPr>
                        <a:t>(Setor Audiovisual)</a:t>
                      </a:r>
                      <a:endParaRPr sz="1200" b="0" u="none" strike="noStrike" cap="none" dirty="0">
                        <a:solidFill>
                          <a:schemeClr val="accent2"/>
                        </a:solidFill>
                      </a:endParaRPr>
                    </a:p>
                  </a:txBody>
                  <a:tcPr marL="68584" marR="68584" marT="0" marB="0" anchor="ctr">
                    <a:solidFill>
                      <a:schemeClr val="lt1"/>
                    </a:solidFill>
                  </a:tcPr>
                </a:tc>
                <a:tc>
                  <a:txBody>
                    <a:bodyPr/>
                    <a:lstStyle/>
                    <a:p>
                      <a:pPr marL="0" marR="0" lvl="0" indent="0" algn="ctr" rtl="0">
                        <a:lnSpc>
                          <a:spcPct val="107000"/>
                        </a:lnSpc>
                        <a:spcBef>
                          <a:spcPts val="0"/>
                        </a:spcBef>
                        <a:spcAft>
                          <a:spcPts val="0"/>
                        </a:spcAft>
                        <a:buClr>
                          <a:schemeClr val="dk1"/>
                        </a:buClr>
                        <a:buSzPts val="1500"/>
                        <a:buFont typeface="Calibri"/>
                        <a:buNone/>
                      </a:pPr>
                      <a:r>
                        <a:rPr lang="pt-BR" sz="1600" u="none" strike="noStrike" cap="none" dirty="0">
                          <a:solidFill>
                            <a:schemeClr val="dk1"/>
                          </a:solidFill>
                        </a:rPr>
                        <a:t>Repasse Artigo 8º</a:t>
                      </a:r>
                      <a:endParaRPr sz="1600" dirty="0"/>
                    </a:p>
                    <a:p>
                      <a:pPr marL="0" marR="0" lvl="0" indent="0" algn="ctr" rtl="0">
                        <a:lnSpc>
                          <a:spcPct val="107000"/>
                        </a:lnSpc>
                        <a:spcBef>
                          <a:spcPts val="0"/>
                        </a:spcBef>
                        <a:spcAft>
                          <a:spcPts val="0"/>
                        </a:spcAft>
                        <a:buClr>
                          <a:schemeClr val="dk1"/>
                        </a:buClr>
                        <a:buSzPts val="1400"/>
                        <a:buFont typeface="Calibri"/>
                        <a:buNone/>
                      </a:pPr>
                      <a:r>
                        <a:rPr lang="pt-BR" sz="1200" b="0" u="none" strike="noStrike" cap="none" dirty="0">
                          <a:solidFill>
                            <a:schemeClr val="dk1"/>
                          </a:solidFill>
                        </a:rPr>
                        <a:t>(Demais Linguagens e Segmentos)  </a:t>
                      </a:r>
                      <a:endParaRPr sz="1200" b="0" u="none" strike="noStrike" cap="none" dirty="0">
                        <a:solidFill>
                          <a:schemeClr val="dk1"/>
                        </a:solidFill>
                      </a:endParaRPr>
                    </a:p>
                  </a:txBody>
                  <a:tcPr marL="68584" marR="68584" marT="0" marB="0" anchor="ctr">
                    <a:solidFill>
                      <a:schemeClr val="lt1"/>
                    </a:solidFill>
                  </a:tcPr>
                </a:tc>
                <a:extLst>
                  <a:ext uri="{0D108BD9-81ED-4DB2-BD59-A6C34878D82A}">
                    <a16:rowId xmlns:a16="http://schemas.microsoft.com/office/drawing/2014/main" val="10000"/>
                  </a:ext>
                </a:extLst>
              </a:tr>
              <a:tr h="353672">
                <a:tc>
                  <a:txBody>
                    <a:bodyPr/>
                    <a:lstStyle/>
                    <a:p>
                      <a:pPr marL="0" marR="0" lvl="0" indent="0" algn="ctr" rtl="0">
                        <a:lnSpc>
                          <a:spcPct val="107000"/>
                        </a:lnSpc>
                        <a:spcBef>
                          <a:spcPts val="0"/>
                        </a:spcBef>
                        <a:spcAft>
                          <a:spcPts val="0"/>
                        </a:spcAft>
                        <a:buClr>
                          <a:schemeClr val="dk1"/>
                        </a:buClr>
                        <a:buSzPts val="1500"/>
                        <a:buFont typeface="Calibri"/>
                        <a:buNone/>
                      </a:pPr>
                      <a:r>
                        <a:rPr lang="pt-BR" sz="1400" spc="300" dirty="0">
                          <a:solidFill>
                            <a:schemeClr val="dk1"/>
                          </a:solidFill>
                        </a:rPr>
                        <a:t>R$ 6.134.036,39</a:t>
                      </a:r>
                      <a:endParaRPr sz="1400" b="1" u="none" strike="noStrike" cap="none" spc="300" dirty="0">
                        <a:solidFill>
                          <a:schemeClr val="dk1"/>
                        </a:solidFill>
                      </a:endParaRPr>
                    </a:p>
                  </a:txBody>
                  <a:tcPr marL="68584" marR="68584" marT="0" marB="0" anchor="ctr">
                    <a:solidFill>
                      <a:schemeClr val="lt1"/>
                    </a:solidFill>
                  </a:tcPr>
                </a:tc>
                <a:tc>
                  <a:txBody>
                    <a:bodyPr/>
                    <a:lstStyle/>
                    <a:p>
                      <a:pPr marL="0" marR="0" lvl="0" indent="0" algn="ctr" rtl="0">
                        <a:lnSpc>
                          <a:spcPct val="107000"/>
                        </a:lnSpc>
                        <a:spcBef>
                          <a:spcPts val="0"/>
                        </a:spcBef>
                        <a:spcAft>
                          <a:spcPts val="0"/>
                        </a:spcAft>
                        <a:buClr>
                          <a:schemeClr val="dk1"/>
                        </a:buClr>
                        <a:buSzPts val="1500"/>
                        <a:buFont typeface="Calibri"/>
                        <a:buNone/>
                      </a:pPr>
                      <a:r>
                        <a:rPr lang="pt-BR" sz="1400" b="1" u="none" strike="noStrike" cap="none" spc="300" dirty="0">
                          <a:solidFill>
                            <a:schemeClr val="accent2"/>
                          </a:solidFill>
                        </a:rPr>
                        <a:t>R$ 4.365.593,70</a:t>
                      </a:r>
                      <a:endParaRPr sz="1400" b="1" u="none" strike="noStrike" cap="none" spc="300" dirty="0">
                        <a:solidFill>
                          <a:schemeClr val="accent2"/>
                        </a:solidFill>
                      </a:endParaRPr>
                    </a:p>
                  </a:txBody>
                  <a:tcPr marL="68584" marR="68584" marT="0" marB="0" anchor="ctr">
                    <a:solidFill>
                      <a:schemeClr val="lt1"/>
                    </a:solidFill>
                  </a:tcPr>
                </a:tc>
                <a:tc>
                  <a:txBody>
                    <a:bodyPr/>
                    <a:lstStyle/>
                    <a:p>
                      <a:pPr marL="0" marR="0" lvl="0" indent="0" algn="ctr" rtl="0">
                        <a:lnSpc>
                          <a:spcPct val="107000"/>
                        </a:lnSpc>
                        <a:spcBef>
                          <a:spcPts val="0"/>
                        </a:spcBef>
                        <a:spcAft>
                          <a:spcPts val="0"/>
                        </a:spcAft>
                        <a:buClr>
                          <a:schemeClr val="dk1"/>
                        </a:buClr>
                        <a:buSzPts val="1500"/>
                        <a:buFont typeface="Calibri"/>
                        <a:buNone/>
                      </a:pPr>
                      <a:r>
                        <a:rPr lang="pt-BR" sz="1400" b="1" u="none" strike="noStrike" cap="none" spc="300" dirty="0">
                          <a:solidFill>
                            <a:schemeClr val="dk1"/>
                          </a:solidFill>
                        </a:rPr>
                        <a:t>R$ 1.768.442,69</a:t>
                      </a:r>
                      <a:endParaRPr sz="1400" b="1" u="none" strike="noStrike" cap="none" spc="300" dirty="0">
                        <a:solidFill>
                          <a:schemeClr val="dk1"/>
                        </a:solidFill>
                      </a:endParaRPr>
                    </a:p>
                  </a:txBody>
                  <a:tcPr marL="68584" marR="68584" marT="0" marB="0" anchor="ctr">
                    <a:solidFill>
                      <a:schemeClr val="lt1"/>
                    </a:solidFill>
                  </a:tcPr>
                </a:tc>
                <a:extLst>
                  <a:ext uri="{0D108BD9-81ED-4DB2-BD59-A6C34878D82A}">
                    <a16:rowId xmlns:a16="http://schemas.microsoft.com/office/drawing/2014/main" val="10001"/>
                  </a:ext>
                </a:extLst>
              </a:tr>
            </a:tbl>
          </a:graphicData>
        </a:graphic>
      </p:graphicFrame>
      <p:sp>
        <p:nvSpPr>
          <p:cNvPr id="10259" name="Espaço Reservado para Número de Slide 1">
            <a:extLst>
              <a:ext uri="{FF2B5EF4-FFF2-40B4-BE49-F238E27FC236}">
                <a16:creationId xmlns:a16="http://schemas.microsoft.com/office/drawing/2014/main" id="{E2223BF9-4DBE-3ECA-6F63-B6A01DE44F08}"/>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9EE652DE-A64F-43B0-AC85-66DEE5A1BDEA}"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5</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35CC1599-73B1-7715-025F-6AB56C59F5AD}"/>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07315B82-3DF6-BF1E-0DC7-7B8EBE1517C6}"/>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7933EEDF-5897-1D3F-0711-D9A73EE213B6}"/>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606166CF-76A4-EFC2-F7A3-9F1D740002E0}"/>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6" name="Google Shape;302;p48">
            <a:extLst>
              <a:ext uri="{FF2B5EF4-FFF2-40B4-BE49-F238E27FC236}">
                <a16:creationId xmlns:a16="http://schemas.microsoft.com/office/drawing/2014/main" id="{7CCD0721-0E68-37F5-6115-E7D7F6DBC0C3}"/>
              </a:ext>
            </a:extLst>
          </p:cNvPr>
          <p:cNvSpPr txBox="1">
            <a:spLocks noChangeArrowheads="1"/>
          </p:cNvSpPr>
          <p:nvPr/>
        </p:nvSpPr>
        <p:spPr bwMode="auto">
          <a:xfrm>
            <a:off x="263823" y="2099"/>
            <a:ext cx="6457018" cy="58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sz="3000" b="1" dirty="0">
                <a:solidFill>
                  <a:srgbClr val="0F243E"/>
                </a:solidFill>
                <a:latin typeface="+mn-lt"/>
              </a:rPr>
              <a:t>Diretrizes Gerais</a:t>
            </a:r>
            <a:endParaRPr lang="pt-BR" altLang="pt-BR" sz="2000" b="1" dirty="0">
              <a:solidFill>
                <a:srgbClr val="0F243E"/>
              </a:solidFill>
              <a:cs typeface="Calibri" panose="020F0502020204030204" pitchFamily="34" charset="0"/>
              <a:sym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Google Shape;173;p31">
            <a:extLst>
              <a:ext uri="{FF2B5EF4-FFF2-40B4-BE49-F238E27FC236}">
                <a16:creationId xmlns:a16="http://schemas.microsoft.com/office/drawing/2014/main" id="{D0A2D7EA-B5D1-5590-8423-BFBC5FF28A63}"/>
              </a:ext>
            </a:extLst>
          </p:cNvPr>
          <p:cNvSpPr txBox="1"/>
          <p:nvPr/>
        </p:nvSpPr>
        <p:spPr>
          <a:xfrm>
            <a:off x="262443" y="9745"/>
            <a:ext cx="6549838" cy="603209"/>
          </a:xfrm>
          <a:prstGeom prst="rect">
            <a:avLst/>
          </a:prstGeom>
          <a:noFill/>
          <a:ln>
            <a:noFill/>
          </a:ln>
        </p:spPr>
        <p:txBody>
          <a:bodyPr spcFirstLastPara="1" lIns="91425" tIns="91425" rIns="91425" bIns="91425" anchor="ctr">
            <a:normAutofit lnSpcReduction="10000"/>
          </a:bodyPr>
          <a:lstStyle/>
          <a:p>
            <a:pPr eaLnBrk="1" fontAlgn="auto" hangingPunct="1">
              <a:spcBef>
                <a:spcPts val="0"/>
              </a:spcBef>
              <a:spcAft>
                <a:spcPts val="0"/>
              </a:spcAft>
              <a:buClr>
                <a:srgbClr val="0F243E"/>
              </a:buClr>
              <a:buSzPts val="3000"/>
              <a:buFont typeface="Arial"/>
              <a:buNone/>
              <a:defRPr/>
            </a:pPr>
            <a:r>
              <a:rPr lang="pt-BR" sz="3000" b="1" kern="0" dirty="0">
                <a:solidFill>
                  <a:srgbClr val="0F243E"/>
                </a:solidFill>
                <a:latin typeface="Calibri"/>
                <a:ea typeface="Calibri"/>
                <a:cs typeface="Calibri"/>
                <a:sym typeface="Calibri"/>
              </a:rPr>
              <a:t>Princípios e Diretrizes</a:t>
            </a:r>
            <a:endParaRPr sz="3000" b="1" kern="0" dirty="0">
              <a:solidFill>
                <a:srgbClr val="0F243E"/>
              </a:solidFill>
              <a:latin typeface="Calibri"/>
              <a:ea typeface="Calibri"/>
              <a:cs typeface="Calibri"/>
              <a:sym typeface="Calibri"/>
            </a:endParaRPr>
          </a:p>
        </p:txBody>
      </p:sp>
      <p:sp>
        <p:nvSpPr>
          <p:cNvPr id="12292" name="Google Shape;174;p31">
            <a:extLst>
              <a:ext uri="{FF2B5EF4-FFF2-40B4-BE49-F238E27FC236}">
                <a16:creationId xmlns:a16="http://schemas.microsoft.com/office/drawing/2014/main" id="{DA11F6A1-31E8-C9EE-12BE-AD1A221F6E69}"/>
              </a:ext>
            </a:extLst>
          </p:cNvPr>
          <p:cNvSpPr txBox="1">
            <a:spLocks noChangeArrowheads="1"/>
          </p:cNvSpPr>
          <p:nvPr/>
        </p:nvSpPr>
        <p:spPr bwMode="auto">
          <a:xfrm>
            <a:off x="919163" y="2154238"/>
            <a:ext cx="731520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00000"/>
              </a:buClr>
              <a:buSzPts val="1400"/>
              <a:buFont typeface="Arial" panose="020B0604020202020204" pitchFamily="34" charset="0"/>
              <a:buNone/>
            </a:pPr>
            <a:endParaRPr lang="pt-BR" altLang="pt-BR" sz="1400" dirty="0">
              <a:solidFill>
                <a:srgbClr val="000000"/>
              </a:solidFill>
              <a:latin typeface="Proxima Nova" charset="0"/>
              <a:cs typeface="Proxima Nova" charset="0"/>
              <a:sym typeface="Proxima Nova" charset="0"/>
            </a:endParaRPr>
          </a:p>
        </p:txBody>
      </p:sp>
      <p:sp>
        <p:nvSpPr>
          <p:cNvPr id="12293" name="Google Shape;175;p31">
            <a:extLst>
              <a:ext uri="{FF2B5EF4-FFF2-40B4-BE49-F238E27FC236}">
                <a16:creationId xmlns:a16="http://schemas.microsoft.com/office/drawing/2014/main" id="{1840454F-BD29-41A5-50BF-A8B6F4CEEFFA}"/>
              </a:ext>
            </a:extLst>
          </p:cNvPr>
          <p:cNvSpPr txBox="1">
            <a:spLocks noChangeArrowheads="1"/>
          </p:cNvSpPr>
          <p:nvPr/>
        </p:nvSpPr>
        <p:spPr bwMode="auto">
          <a:xfrm>
            <a:off x="262443" y="545942"/>
            <a:ext cx="8641527" cy="35086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marL="342900" indent="-342900">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indent="-10160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marL="0" lvl="1" indent="0" algn="just" eaLnBrk="1" hangingPunct="1">
              <a:lnSpc>
                <a:spcPct val="100000"/>
              </a:lnSpc>
              <a:spcBef>
                <a:spcPct val="0"/>
              </a:spcBef>
              <a:buClr>
                <a:srgbClr val="000000"/>
              </a:buClr>
              <a:buSzPts val="1600"/>
            </a:pPr>
            <a:r>
              <a:rPr lang="pt-BR" altLang="pt-BR" sz="1800" dirty="0">
                <a:solidFill>
                  <a:srgbClr val="000000"/>
                </a:solidFill>
                <a:cs typeface="Calibri" panose="020F0502020204030204" pitchFamily="34" charset="0"/>
                <a:sym typeface="Calibri" panose="020F0502020204030204" pitchFamily="34" charset="0"/>
              </a:rPr>
              <a:t> Propõe a pactuação entre Sociedade </a:t>
            </a:r>
            <a:r>
              <a:rPr lang="pt-BR" altLang="pt-BR" sz="1800" dirty="0">
                <a:cs typeface="Calibri" panose="020F0502020204030204" pitchFamily="34" charset="0"/>
                <a:sym typeface="Calibri" panose="020F0502020204030204" pitchFamily="34" charset="0"/>
              </a:rPr>
              <a:t>Civil e os gestores no processo de direcionamento dos recursos;</a:t>
            </a:r>
          </a:p>
          <a:p>
            <a:pPr marL="0" lvl="1" indent="0" algn="just" eaLnBrk="1" hangingPunct="1">
              <a:lnSpc>
                <a:spcPct val="100000"/>
              </a:lnSpc>
              <a:spcBef>
                <a:spcPts val="0"/>
              </a:spcBef>
              <a:buClr>
                <a:srgbClr val="000000"/>
              </a:buClr>
              <a:buSzPts val="1600"/>
            </a:pPr>
            <a:r>
              <a:rPr lang="pt-BR" altLang="pt-BR" sz="1800" dirty="0">
                <a:solidFill>
                  <a:srgbClr val="000000"/>
                </a:solidFill>
                <a:cs typeface="Calibri" panose="020F0502020204030204" pitchFamily="34" charset="0"/>
                <a:sym typeface="Calibri" panose="020F0502020204030204" pitchFamily="34" charset="0"/>
              </a:rPr>
              <a:t> Construção coletiva com consulta à comunidade cultural e aos demais atores da Sociedade Civil, por meio de conselhos de cultura ou outras formas de participação social, respeitando as legislações vigentes;</a:t>
            </a:r>
          </a:p>
          <a:p>
            <a:pPr marL="0" lvl="1" indent="0" algn="just" eaLnBrk="1" hangingPunct="1">
              <a:lnSpc>
                <a:spcPct val="100000"/>
              </a:lnSpc>
              <a:spcBef>
                <a:spcPts val="0"/>
              </a:spcBef>
              <a:buClr>
                <a:srgbClr val="000000"/>
              </a:buClr>
              <a:buSzPts val="1600"/>
            </a:pPr>
            <a:r>
              <a:rPr lang="pt-BR" altLang="pt-BR" sz="1800" dirty="0">
                <a:solidFill>
                  <a:srgbClr val="000000"/>
                </a:solidFill>
                <a:cs typeface="Calibri" panose="020F0502020204030204" pitchFamily="34" charset="0"/>
                <a:sym typeface="Calibri" panose="020F0502020204030204" pitchFamily="34" charset="0"/>
              </a:rPr>
              <a:t>  Indica como pressuposto, o compromisso do Município em fortalecer seu Sistema Municipal de Cultura : Conselhos, Planos e Fundos;</a:t>
            </a:r>
          </a:p>
          <a:p>
            <a:pPr marL="0" lvl="1" indent="0" algn="just" eaLnBrk="1" hangingPunct="1">
              <a:lnSpc>
                <a:spcPct val="100000"/>
              </a:lnSpc>
              <a:spcBef>
                <a:spcPts val="0"/>
              </a:spcBef>
              <a:buClr>
                <a:srgbClr val="000000"/>
              </a:buClr>
              <a:buSzPts val="1600"/>
            </a:pPr>
            <a:r>
              <a:rPr lang="pt-BR" altLang="pt-BR" sz="1800" dirty="0">
                <a:solidFill>
                  <a:srgbClr val="000000"/>
                </a:solidFill>
                <a:cs typeface="Calibri" panose="020F0502020204030204" pitchFamily="34" charset="0"/>
                <a:sym typeface="Calibri" panose="020F0502020204030204" pitchFamily="34" charset="0"/>
              </a:rPr>
              <a:t>  Deverão ser priorizados instrumentos de seleção referidos em formatos acessíveis;</a:t>
            </a:r>
          </a:p>
          <a:p>
            <a:pPr marL="0" lvl="1" indent="0" algn="just" eaLnBrk="1" hangingPunct="1">
              <a:lnSpc>
                <a:spcPct val="100000"/>
              </a:lnSpc>
              <a:spcBef>
                <a:spcPts val="0"/>
              </a:spcBef>
              <a:spcAft>
                <a:spcPts val="800"/>
              </a:spcAft>
              <a:buClr>
                <a:srgbClr val="000000"/>
              </a:buClr>
              <a:buSzPts val="1600"/>
            </a:pPr>
            <a:r>
              <a:rPr lang="pt-BR" altLang="pt-BR" sz="1800" dirty="0">
                <a:solidFill>
                  <a:srgbClr val="000000"/>
                </a:solidFill>
                <a:cs typeface="Calibri" panose="020F0502020204030204" pitchFamily="34" charset="0"/>
                <a:sym typeface="Calibri" panose="020F0502020204030204" pitchFamily="34" charset="0"/>
              </a:rPr>
              <a:t>  Estímulo à participação e ao protagonismo de mulheres, de negros, de indígenas, de povos tradicionais, inclusive de terreiro e quilombolas, de populações nômades, de pessoas do segmento LGBTQIAP+, de pessoas com deficiência e de outras minorias, por meio de ação afirmativa.</a:t>
            </a:r>
          </a:p>
        </p:txBody>
      </p:sp>
      <p:sp>
        <p:nvSpPr>
          <p:cNvPr id="12294" name="Espaço Reservado para Número de Slide 1">
            <a:extLst>
              <a:ext uri="{FF2B5EF4-FFF2-40B4-BE49-F238E27FC236}">
                <a16:creationId xmlns:a16="http://schemas.microsoft.com/office/drawing/2014/main" id="{0E8269B9-6254-D69C-FDBD-3F8ECA01B760}"/>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8B78C21E-86F9-41B3-8C49-2EFAE353D3F2}"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6</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5E7FDC90-A334-C01B-F294-6626785D80BB}"/>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323DC17B-EB7E-728E-4267-E94708841B43}"/>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EF862117-0E27-A27F-C9F6-9D00B291A730}"/>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3310C057-6618-6608-399F-99AE18338BB4}"/>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Google Shape;180;p32">
            <a:extLst>
              <a:ext uri="{FF2B5EF4-FFF2-40B4-BE49-F238E27FC236}">
                <a16:creationId xmlns:a16="http://schemas.microsoft.com/office/drawing/2014/main" id="{8F54C435-C328-67AA-0827-993F299EF99C}"/>
              </a:ext>
            </a:extLst>
          </p:cNvPr>
          <p:cNvSpPr txBox="1">
            <a:spLocks noChangeArrowheads="1"/>
          </p:cNvSpPr>
          <p:nvPr/>
        </p:nvSpPr>
        <p:spPr bwMode="auto">
          <a:xfrm>
            <a:off x="257512" y="491703"/>
            <a:ext cx="8623598" cy="3690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4572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9144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1371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18288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just" eaLnBrk="1" hangingPunct="1">
              <a:lnSpc>
                <a:spcPct val="100000"/>
              </a:lnSpc>
              <a:spcBef>
                <a:spcPct val="0"/>
              </a:spcBef>
              <a:buClr>
                <a:srgbClr val="000000"/>
              </a:buClr>
              <a:buSzPts val="5300"/>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Para dar cumprimento a Lei Federal Paulo Gustavo, os entes federados deverão desenvolver ações emergenciais por meio de editais, chamamentos públicos, prêmios ou outras formas de seleção pública simplificadas para:</a:t>
            </a:r>
            <a:endParaRPr lang="pt-BR" altLang="pt-BR" sz="1600" dirty="0">
              <a:solidFill>
                <a:srgbClr val="000000"/>
              </a:solidFill>
              <a:latin typeface="+mn-lt"/>
            </a:endParaRPr>
          </a:p>
          <a:p>
            <a:pPr algn="just" eaLnBrk="1" hangingPunct="1">
              <a:lnSpc>
                <a:spcPct val="100000"/>
              </a:lnSpc>
              <a:spcBef>
                <a:spcPts val="1000"/>
              </a:spcBef>
              <a:buClr>
                <a:srgbClr val="000000"/>
              </a:buClr>
              <a:buSzPts val="5300"/>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I - FOMENTO - apoio a produções audiovisuais;</a:t>
            </a:r>
          </a:p>
          <a:p>
            <a:pPr algn="just" eaLnBrk="1" hangingPunct="1">
              <a:lnSpc>
                <a:spcPct val="100000"/>
              </a:lnSpc>
              <a:spcBef>
                <a:spcPts val="1000"/>
              </a:spcBef>
              <a:buClr>
                <a:srgbClr val="000000"/>
              </a:buClr>
              <a:buSzPts val="5300"/>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II - CINEMAS - apoio a reformas, restauro, a manutenção e a funcionamento de salas de cinema, cinemas de rua e de cinemas itinerantes;</a:t>
            </a:r>
          </a:p>
          <a:p>
            <a:pPr algn="just" eaLnBrk="1" hangingPunct="1">
              <a:lnSpc>
                <a:spcPct val="100000"/>
              </a:lnSpc>
              <a:spcBef>
                <a:spcPts val="1000"/>
              </a:spcBef>
              <a:buClr>
                <a:srgbClr val="000000"/>
              </a:buClr>
              <a:buSzPts val="5300"/>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III - FORMAÇÃO - qualificação no audiovisual;  apoio a cineclubes; realização de festivais e mostras audiovisuais,  preservação e a digitalização de obras ou acervos audiovisuais, apoio a observatórios, a publicações especializadas e a pesquisas sobre audiovisual e ao desenvolvimento de cidades de locação;</a:t>
            </a:r>
            <a:endParaRPr lang="pt-BR" altLang="pt-BR" sz="1600" dirty="0">
              <a:solidFill>
                <a:srgbClr val="000000"/>
              </a:solidFill>
              <a:latin typeface="+mn-lt"/>
            </a:endParaRPr>
          </a:p>
          <a:p>
            <a:pPr marL="0" lvl="2" algn="just" eaLnBrk="1" hangingPunct="1">
              <a:lnSpc>
                <a:spcPct val="100000"/>
              </a:lnSpc>
              <a:spcBef>
                <a:spcPts val="1000"/>
              </a:spcBef>
              <a:buClr>
                <a:srgbClr val="000000"/>
              </a:buClr>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IV - APOIO AO MERCADO - apoio às microempresas e às pequenas empresas do setor audiovisual.</a:t>
            </a:r>
            <a:endParaRPr lang="pt-BR" altLang="pt-BR" sz="1600" dirty="0">
              <a:solidFill>
                <a:srgbClr val="000000"/>
              </a:solidFill>
              <a:latin typeface="+mn-lt"/>
            </a:endParaRPr>
          </a:p>
          <a:p>
            <a:pPr marL="0" lvl="4" algn="just" eaLnBrk="1" hangingPunct="1">
              <a:lnSpc>
                <a:spcPct val="100000"/>
              </a:lnSpc>
              <a:spcBef>
                <a:spcPts val="300"/>
              </a:spcBef>
              <a:spcAft>
                <a:spcPts val="300"/>
              </a:spcAft>
              <a:buClr>
                <a:srgbClr val="000000"/>
              </a:buClr>
              <a:buFont typeface="Arial" panose="020B0604020202020204" pitchFamily="34" charset="0"/>
              <a:buNone/>
            </a:pPr>
            <a:r>
              <a:rPr lang="pt-BR" altLang="pt-BR" sz="1600" dirty="0">
                <a:solidFill>
                  <a:srgbClr val="000000"/>
                </a:solidFill>
                <a:latin typeface="+mn-lt"/>
                <a:cs typeface="Calibri" panose="020F0502020204030204" pitchFamily="34" charset="0"/>
                <a:sym typeface="Calibri" panose="020F0502020204030204" pitchFamily="34" charset="0"/>
              </a:rPr>
              <a:t>       (Essa ação é exclusiva aos Estados e ao Distrito Federal - Art. 5º. Inciso IV)</a:t>
            </a:r>
          </a:p>
        </p:txBody>
      </p:sp>
      <p:sp>
        <p:nvSpPr>
          <p:cNvPr id="14341" name="Espaço Reservado para Número de Slide 1">
            <a:extLst>
              <a:ext uri="{FF2B5EF4-FFF2-40B4-BE49-F238E27FC236}">
                <a16:creationId xmlns:a16="http://schemas.microsoft.com/office/drawing/2014/main" id="{F725245B-9650-066E-DE0C-8247953CAF30}"/>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490DFE4A-0250-409E-9778-192DB43B7340}"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7</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EBAACB00-FD41-4085-9DD3-6A4B14F9F3D3}"/>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9A972CF5-214E-85EE-135C-FA541FE0F014}"/>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F9E61DC9-7879-5CBA-9404-9D165C1E6B62}"/>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80DA0E6B-5956-6FCD-395E-4C833F1499C0}"/>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6" name="Google Shape;302;p48">
            <a:extLst>
              <a:ext uri="{FF2B5EF4-FFF2-40B4-BE49-F238E27FC236}">
                <a16:creationId xmlns:a16="http://schemas.microsoft.com/office/drawing/2014/main" id="{663C3F09-2C5C-648C-84B8-D5476E9A115A}"/>
              </a:ext>
            </a:extLst>
          </p:cNvPr>
          <p:cNvSpPr txBox="1">
            <a:spLocks noChangeArrowheads="1"/>
          </p:cNvSpPr>
          <p:nvPr/>
        </p:nvSpPr>
        <p:spPr bwMode="auto">
          <a:xfrm>
            <a:off x="263823" y="2099"/>
            <a:ext cx="6457018" cy="58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sz="3000" b="1" dirty="0">
                <a:solidFill>
                  <a:srgbClr val="0F243E"/>
                </a:solidFill>
                <a:latin typeface="+mn-lt"/>
              </a:rPr>
              <a:t>Artigo 6º - Audiovisual</a:t>
            </a:r>
            <a:endParaRPr lang="pt-BR" altLang="pt-BR" sz="2000" b="1" dirty="0">
              <a:solidFill>
                <a:srgbClr val="0F243E"/>
              </a:solidFill>
              <a:cs typeface="Calibri" panose="020F0502020204030204" pitchFamily="34" charset="0"/>
              <a:sym typeface="Calibri" panose="020F05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Google Shape;186;p33">
            <a:extLst>
              <a:ext uri="{FF2B5EF4-FFF2-40B4-BE49-F238E27FC236}">
                <a16:creationId xmlns:a16="http://schemas.microsoft.com/office/drawing/2014/main" id="{E1707A5D-6C33-F8EE-9E86-100136201B82}"/>
              </a:ext>
            </a:extLst>
          </p:cNvPr>
          <p:cNvSpPr txBox="1">
            <a:spLocks noChangeArrowheads="1"/>
          </p:cNvSpPr>
          <p:nvPr/>
        </p:nvSpPr>
        <p:spPr bwMode="auto">
          <a:xfrm>
            <a:off x="263823" y="558215"/>
            <a:ext cx="8616354" cy="3513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just" eaLnBrk="1" hangingPunct="1">
              <a:lnSpc>
                <a:spcPct val="100000"/>
              </a:lnSpc>
              <a:spcBef>
                <a:spcPct val="0"/>
              </a:spcBef>
              <a:buClr>
                <a:srgbClr val="000000"/>
              </a:buClr>
              <a:buFont typeface="Arial" panose="020B0604020202020204" pitchFamily="34" charset="0"/>
              <a:buNone/>
            </a:pPr>
            <a:r>
              <a:rPr lang="pt-BR" altLang="pt-BR" sz="1800" b="1" dirty="0">
                <a:solidFill>
                  <a:srgbClr val="000000"/>
                </a:solidFill>
                <a:latin typeface="+mn-lt"/>
                <a:cs typeface="Calibri" panose="020F0502020204030204" pitchFamily="34" charset="0"/>
                <a:sym typeface="Calibri" panose="020F0502020204030204" pitchFamily="34" charset="0"/>
              </a:rPr>
              <a:t>Na execução do repasse dos valores da Lei Paulo Gustavo é importante ressaltar:</a:t>
            </a:r>
            <a:endParaRPr lang="pt-BR" altLang="pt-BR" sz="1800" dirty="0">
              <a:solidFill>
                <a:srgbClr val="000000"/>
              </a:solidFill>
              <a:latin typeface="+mn-lt"/>
            </a:endParaRPr>
          </a:p>
          <a:p>
            <a:pPr algn="just" eaLnBrk="1" hangingPunct="1">
              <a:lnSpc>
                <a:spcPct val="100000"/>
              </a:lnSpc>
              <a:spcBef>
                <a:spcPct val="0"/>
              </a:spcBef>
              <a:buClr>
                <a:srgbClr val="000000"/>
              </a:buClr>
              <a:buFont typeface="Arial" panose="020B0604020202020204" pitchFamily="34" charset="0"/>
              <a:buNone/>
            </a:pPr>
            <a:endParaRPr lang="pt-BR" altLang="pt-BR" sz="1800" dirty="0">
              <a:solidFill>
                <a:srgbClr val="000000"/>
              </a:solidFill>
              <a:latin typeface="+mn-lt"/>
              <a:cs typeface="Calibri" panose="020F0502020204030204" pitchFamily="34" charset="0"/>
              <a:sym typeface="Calibri" panose="020F0502020204030204" pitchFamily="34" charset="0"/>
            </a:endParaRPr>
          </a:p>
          <a:p>
            <a:pPr algn="just" eaLnBrk="1" hangingPunct="1">
              <a:lnSpc>
                <a:spcPct val="100000"/>
              </a:lnSpc>
              <a:spcBef>
                <a:spcPct val="0"/>
              </a:spcBef>
              <a:buClr>
                <a:srgbClr val="000000"/>
              </a:buClr>
              <a:buSzPts val="1600"/>
            </a:pPr>
            <a:r>
              <a:rPr lang="pt-BR" altLang="pt-BR" sz="1800" dirty="0">
                <a:solidFill>
                  <a:srgbClr val="000000"/>
                </a:solidFill>
                <a:latin typeface="+mn-lt"/>
                <a:cs typeface="Calibri" panose="020F0502020204030204" pitchFamily="34" charset="0"/>
                <a:sym typeface="Calibri" panose="020F0502020204030204" pitchFamily="34" charset="0"/>
              </a:rPr>
              <a:t>  É permitido a uma mesma produção audiovisual ter o apoio previsto no inciso I do </a:t>
            </a:r>
            <a:r>
              <a:rPr lang="pt-BR" altLang="pt-BR" sz="1800" b="1" dirty="0">
                <a:solidFill>
                  <a:srgbClr val="000000"/>
                </a:solidFill>
                <a:latin typeface="+mn-lt"/>
                <a:cs typeface="Calibri" panose="020F0502020204030204" pitchFamily="34" charset="0"/>
                <a:sym typeface="Calibri" panose="020F0502020204030204" pitchFamily="34" charset="0"/>
              </a:rPr>
              <a:t>caput</a:t>
            </a:r>
            <a:r>
              <a:rPr lang="pt-BR" altLang="pt-BR" sz="1800" dirty="0">
                <a:solidFill>
                  <a:srgbClr val="000000"/>
                </a:solidFill>
                <a:latin typeface="+mn-lt"/>
                <a:cs typeface="Calibri" panose="020F0502020204030204" pitchFamily="34" charset="0"/>
                <a:sym typeface="Calibri" panose="020F0502020204030204" pitchFamily="34" charset="0"/>
              </a:rPr>
              <a:t> deste artigo de mais de um ente da federação nos editais que prevejam complementação de recursos. (Artigo 6º. § 2º)</a:t>
            </a:r>
          </a:p>
          <a:p>
            <a:pPr algn="just" eaLnBrk="1" hangingPunct="1">
              <a:lnSpc>
                <a:spcPct val="100000"/>
              </a:lnSpc>
              <a:spcBef>
                <a:spcPts val="1125"/>
              </a:spcBef>
              <a:buClr>
                <a:srgbClr val="000000"/>
              </a:buClr>
              <a:buSzPts val="1600"/>
            </a:pPr>
            <a:r>
              <a:rPr lang="pt-BR" altLang="pt-BR" sz="1800" dirty="0">
                <a:solidFill>
                  <a:srgbClr val="000000"/>
                </a:solidFill>
                <a:latin typeface="+mn-lt"/>
                <a:cs typeface="Calibri" panose="020F0502020204030204" pitchFamily="34" charset="0"/>
                <a:sym typeface="Calibri" panose="020F0502020204030204" pitchFamily="34" charset="0"/>
              </a:rPr>
              <a:t>  Deverão ser contratados, observadas as necessidades, preferencialmente serviços técnicos, insumos e contribuições criativas de outras linguagens artísticas no âmbito do mesmo ente da Federação do qual foram recebidos os recursos. (Artigo 6º. § 8º)</a:t>
            </a:r>
            <a:endParaRPr lang="pt-BR" altLang="pt-BR" sz="1800" dirty="0">
              <a:solidFill>
                <a:srgbClr val="000000"/>
              </a:solidFill>
              <a:latin typeface="+mn-lt"/>
            </a:endParaRPr>
          </a:p>
          <a:p>
            <a:pPr algn="just" eaLnBrk="1" hangingPunct="1">
              <a:lnSpc>
                <a:spcPct val="100000"/>
              </a:lnSpc>
              <a:spcBef>
                <a:spcPts val="1125"/>
              </a:spcBef>
              <a:buClr>
                <a:srgbClr val="000000"/>
              </a:buClr>
              <a:buSzPts val="1600"/>
            </a:pPr>
            <a:r>
              <a:rPr lang="pt-BR" altLang="pt-BR" sz="1800" dirty="0">
                <a:solidFill>
                  <a:srgbClr val="000000"/>
                </a:solidFill>
                <a:latin typeface="+mn-lt"/>
                <a:cs typeface="Calibri" panose="020F0502020204030204" pitchFamily="34" charset="0"/>
                <a:sym typeface="Calibri" panose="020F0502020204030204" pitchFamily="34" charset="0"/>
              </a:rPr>
              <a:t>  Os beneficiários dos recursos previstos na Lei Paulo Gustavo devem assegurar a realização de contrapartida social a ser pactuada com o gestor de cultura do ente federado. (Artigo 7º.)</a:t>
            </a:r>
            <a:endParaRPr lang="pt-BR" altLang="pt-BR" sz="1800" dirty="0">
              <a:solidFill>
                <a:srgbClr val="000000"/>
              </a:solidFill>
              <a:latin typeface="+mn-lt"/>
            </a:endParaRPr>
          </a:p>
        </p:txBody>
      </p:sp>
      <p:sp>
        <p:nvSpPr>
          <p:cNvPr id="16389" name="Espaço Reservado para Número de Slide 1">
            <a:extLst>
              <a:ext uri="{FF2B5EF4-FFF2-40B4-BE49-F238E27FC236}">
                <a16:creationId xmlns:a16="http://schemas.microsoft.com/office/drawing/2014/main" id="{85FC092F-2DB3-699E-C84D-6D637A41158A}"/>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0B12F222-D6C0-42DA-B382-36ADBF8E3E3B}"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8</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B3AA0DCF-F4BB-B08D-B3D2-5A505F8D9D8E}"/>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61776F9B-3F20-AA93-5C49-AE7C6FB1D07D}"/>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98C8F2D9-B68C-0523-94C0-CAFC2F77AA3D}"/>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12F61558-ECDC-843C-BDFB-E97E94525D69}"/>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6" name="Google Shape;302;p48">
            <a:extLst>
              <a:ext uri="{FF2B5EF4-FFF2-40B4-BE49-F238E27FC236}">
                <a16:creationId xmlns:a16="http://schemas.microsoft.com/office/drawing/2014/main" id="{A63964F6-43E8-6655-444B-E9295C9F0CA8}"/>
              </a:ext>
            </a:extLst>
          </p:cNvPr>
          <p:cNvSpPr txBox="1">
            <a:spLocks noChangeArrowheads="1"/>
          </p:cNvSpPr>
          <p:nvPr/>
        </p:nvSpPr>
        <p:spPr bwMode="auto">
          <a:xfrm>
            <a:off x="263823" y="2099"/>
            <a:ext cx="6457018" cy="58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sz="3000" b="1" dirty="0">
                <a:solidFill>
                  <a:srgbClr val="0F243E"/>
                </a:solidFill>
                <a:latin typeface="+mn-lt"/>
              </a:rPr>
              <a:t>Artigo 6º - Audiovisual</a:t>
            </a:r>
            <a:endParaRPr lang="pt-BR" altLang="pt-BR" sz="2000" b="1" dirty="0">
              <a:solidFill>
                <a:srgbClr val="0F243E"/>
              </a:solidFill>
              <a:cs typeface="Calibri" panose="020F0502020204030204" pitchFamily="34" charset="0"/>
              <a:sym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Google Shape;186;p33">
            <a:extLst>
              <a:ext uri="{FF2B5EF4-FFF2-40B4-BE49-F238E27FC236}">
                <a16:creationId xmlns:a16="http://schemas.microsoft.com/office/drawing/2014/main" id="{E1707A5D-6C33-F8EE-9E86-100136201B82}"/>
              </a:ext>
            </a:extLst>
          </p:cNvPr>
          <p:cNvSpPr txBox="1">
            <a:spLocks noChangeArrowheads="1"/>
          </p:cNvSpPr>
          <p:nvPr/>
        </p:nvSpPr>
        <p:spPr bwMode="auto">
          <a:xfrm>
            <a:off x="263823" y="479743"/>
            <a:ext cx="8640147" cy="363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5" tIns="91425" rIns="91425" bIns="91425">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gn="just" eaLnBrk="1" hangingPunct="1">
              <a:lnSpc>
                <a:spcPct val="100000"/>
              </a:lnSpc>
              <a:spcBef>
                <a:spcPct val="0"/>
              </a:spcBef>
              <a:buClr>
                <a:srgbClr val="000000"/>
              </a:buClr>
              <a:buFont typeface="Arial" panose="020B0604020202020204" pitchFamily="34" charset="0"/>
              <a:buNone/>
            </a:pPr>
            <a:r>
              <a:rPr lang="pt-BR" altLang="pt-BR" sz="2400" b="1" dirty="0">
                <a:solidFill>
                  <a:srgbClr val="000000"/>
                </a:solidFill>
                <a:latin typeface="+mn-lt"/>
                <a:cs typeface="Calibri" panose="020F0502020204030204" pitchFamily="34" charset="0"/>
                <a:sym typeface="Calibri" panose="020F0502020204030204" pitchFamily="34" charset="0"/>
              </a:rPr>
              <a:t>Decreto de Regulamentação 11.525, de 11 de maio de 2023:</a:t>
            </a:r>
            <a:endParaRPr lang="pt-BR" altLang="pt-BR" sz="2400" dirty="0">
              <a:solidFill>
                <a:srgbClr val="000000"/>
              </a:solidFill>
              <a:latin typeface="+mn-lt"/>
            </a:endParaRPr>
          </a:p>
          <a:p>
            <a:pPr algn="just" eaLnBrk="1" hangingPunct="1">
              <a:lnSpc>
                <a:spcPct val="100000"/>
              </a:lnSpc>
              <a:spcBef>
                <a:spcPct val="0"/>
              </a:spcBef>
              <a:buClr>
                <a:srgbClr val="000000"/>
              </a:buClr>
              <a:buFont typeface="Arial" panose="020B0604020202020204" pitchFamily="34" charset="0"/>
              <a:buNone/>
            </a:pPr>
            <a:endParaRPr lang="pt-BR" altLang="pt-BR" sz="900" dirty="0">
              <a:solidFill>
                <a:srgbClr val="000000"/>
              </a:solidFill>
              <a:latin typeface="+mn-lt"/>
              <a:cs typeface="Calibri" panose="020F0502020204030204" pitchFamily="34" charset="0"/>
              <a:sym typeface="Calibri" panose="020F0502020204030204" pitchFamily="34" charset="0"/>
            </a:endParaRPr>
          </a:p>
          <a:p>
            <a:pPr algn="just" eaLnBrk="1" hangingPunct="1">
              <a:lnSpc>
                <a:spcPts val="3000"/>
              </a:lnSpc>
              <a:spcBef>
                <a:spcPct val="0"/>
              </a:spcBef>
              <a:buClr>
                <a:srgbClr val="000000"/>
              </a:buClr>
              <a:buSzPts val="1600"/>
            </a:pPr>
            <a:r>
              <a:rPr lang="pt-BR" altLang="pt-BR" sz="1800" dirty="0">
                <a:solidFill>
                  <a:srgbClr val="000000"/>
                </a:solidFill>
                <a:latin typeface="+mn-lt"/>
                <a:cs typeface="Calibri" panose="020F0502020204030204" pitchFamily="34" charset="0"/>
                <a:sym typeface="Calibri" panose="020F0502020204030204" pitchFamily="34" charset="0"/>
              </a:rPr>
              <a:t>  Apesar da Lei Paulo Gustavo ter sido publicada em 08 de julho de 2022, ela aguardava regulamentação do Ministério da Cultura para determinar e orientar como a lei deve ser executada;</a:t>
            </a:r>
          </a:p>
          <a:p>
            <a:pPr algn="just" eaLnBrk="1" hangingPunct="1">
              <a:lnSpc>
                <a:spcPts val="3000"/>
              </a:lnSpc>
              <a:spcBef>
                <a:spcPts val="1125"/>
              </a:spcBef>
              <a:buClr>
                <a:srgbClr val="000000"/>
              </a:buClr>
              <a:buSzPts val="1600"/>
            </a:pPr>
            <a:r>
              <a:rPr lang="pt-BR" altLang="pt-BR" sz="1800" dirty="0">
                <a:solidFill>
                  <a:srgbClr val="000000"/>
                </a:solidFill>
                <a:latin typeface="+mn-lt"/>
                <a:cs typeface="Calibri" panose="020F0502020204030204" pitchFamily="34" charset="0"/>
                <a:sym typeface="Calibri" panose="020F0502020204030204" pitchFamily="34" charset="0"/>
              </a:rPr>
              <a:t>  Os procedimentos de execução dos recursos da Lei Paulo Gustavo observarão o disposto no Decreto de Fomento 11.453, de 23 de março de 2023;</a:t>
            </a:r>
            <a:endParaRPr lang="pt-BR" altLang="pt-BR" sz="1800" dirty="0">
              <a:solidFill>
                <a:srgbClr val="000000"/>
              </a:solidFill>
              <a:latin typeface="+mn-lt"/>
            </a:endParaRPr>
          </a:p>
          <a:p>
            <a:pPr algn="just" eaLnBrk="1" hangingPunct="1">
              <a:lnSpc>
                <a:spcPts val="3000"/>
              </a:lnSpc>
              <a:spcBef>
                <a:spcPts val="1125"/>
              </a:spcBef>
              <a:buClr>
                <a:srgbClr val="000000"/>
              </a:buClr>
              <a:buSzPts val="1600"/>
            </a:pPr>
            <a:r>
              <a:rPr lang="pt-BR" altLang="pt-BR" sz="1800" dirty="0">
                <a:solidFill>
                  <a:srgbClr val="000000"/>
                </a:solidFill>
                <a:latin typeface="+mn-lt"/>
                <a:cs typeface="Calibri" panose="020F0502020204030204" pitchFamily="34" charset="0"/>
                <a:sym typeface="Calibri" panose="020F0502020204030204" pitchFamily="34" charset="0"/>
              </a:rPr>
              <a:t>  Junto com o Decreto 11.525, o Ministério da Cultura republicou a tabela de valores a serem recebidos pelos entes federativos, devidamente corrigido.</a:t>
            </a:r>
            <a:endParaRPr lang="pt-BR" altLang="pt-BR" sz="1800" dirty="0">
              <a:solidFill>
                <a:srgbClr val="000000"/>
              </a:solidFill>
              <a:latin typeface="+mn-lt"/>
            </a:endParaRPr>
          </a:p>
        </p:txBody>
      </p:sp>
      <p:sp>
        <p:nvSpPr>
          <p:cNvPr id="16389" name="Espaço Reservado para Número de Slide 1">
            <a:extLst>
              <a:ext uri="{FF2B5EF4-FFF2-40B4-BE49-F238E27FC236}">
                <a16:creationId xmlns:a16="http://schemas.microsoft.com/office/drawing/2014/main" id="{85FC092F-2DB3-699E-C84D-6D637A41158A}"/>
              </a:ext>
            </a:extLst>
          </p:cNvPr>
          <p:cNvSpPr>
            <a:spLocks noGrp="1"/>
          </p:cNvSpPr>
          <p:nvPr>
            <p:ph type="sldNum" sz="quarter" idx="4294967295"/>
          </p:nvPr>
        </p:nvSpPr>
        <p:spPr>
          <a:xfrm>
            <a:off x="6457950" y="4767263"/>
            <a:ext cx="2057400" cy="2746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fld id="{0B12F222-D6C0-42DA-B382-36ADBF8E3E3B}" type="slidenum">
              <a:rPr lang="pt-BR" altLang="pt-BR" sz="900" smtClean="0">
                <a:solidFill>
                  <a:srgbClr val="898989"/>
                </a:solidFill>
                <a:latin typeface="Arial" panose="020B0604020202020204" pitchFamily="34" charset="0"/>
              </a:rPr>
              <a:pPr>
                <a:lnSpc>
                  <a:spcPct val="100000"/>
                </a:lnSpc>
                <a:spcBef>
                  <a:spcPct val="0"/>
                </a:spcBef>
                <a:buFont typeface="Arial" panose="020B0604020202020204" pitchFamily="34" charset="0"/>
                <a:buNone/>
              </a:pPr>
              <a:t>9</a:t>
            </a:fld>
            <a:endParaRPr lang="pt-BR" altLang="pt-BR" sz="900" dirty="0">
              <a:solidFill>
                <a:srgbClr val="898989"/>
              </a:solidFill>
              <a:latin typeface="Arial" panose="020B0604020202020204" pitchFamily="34" charset="0"/>
            </a:endParaRPr>
          </a:p>
        </p:txBody>
      </p:sp>
      <p:grpSp>
        <p:nvGrpSpPr>
          <p:cNvPr id="2" name="Agrupar 1">
            <a:extLst>
              <a:ext uri="{FF2B5EF4-FFF2-40B4-BE49-F238E27FC236}">
                <a16:creationId xmlns:a16="http://schemas.microsoft.com/office/drawing/2014/main" id="{34FF9EEA-9022-13C9-B11A-E024AFB8D055}"/>
              </a:ext>
            </a:extLst>
          </p:cNvPr>
          <p:cNvGrpSpPr/>
          <p:nvPr/>
        </p:nvGrpSpPr>
        <p:grpSpPr>
          <a:xfrm>
            <a:off x="80010" y="4028679"/>
            <a:ext cx="2906607" cy="1194831"/>
            <a:chOff x="6511713" y="-87873"/>
            <a:chExt cx="2906607" cy="1194831"/>
          </a:xfrm>
        </p:grpSpPr>
        <p:sp>
          <p:nvSpPr>
            <p:cNvPr id="3" name="CaixaDeTexto 2">
              <a:extLst>
                <a:ext uri="{FF2B5EF4-FFF2-40B4-BE49-F238E27FC236}">
                  <a16:creationId xmlns:a16="http://schemas.microsoft.com/office/drawing/2014/main" id="{1F6E930D-80E3-F4A0-0C77-8E6A63197A0E}"/>
                </a:ext>
              </a:extLst>
            </p:cNvPr>
            <p:cNvSpPr txBox="1"/>
            <p:nvPr/>
          </p:nvSpPr>
          <p:spPr>
            <a:xfrm>
              <a:off x="6595111" y="91792"/>
              <a:ext cx="891540" cy="523220"/>
            </a:xfrm>
            <a:prstGeom prst="rect">
              <a:avLst/>
            </a:prstGeom>
            <a:noFill/>
          </p:spPr>
          <p:txBody>
            <a:bodyPr wrap="square" rtlCol="0">
              <a:spAutoFit/>
            </a:bodyPr>
            <a:lstStyle/>
            <a:p>
              <a:r>
                <a:rPr lang="pt-BR" sz="2800" kern="900" spc="290" dirty="0">
                  <a:solidFill>
                    <a:schemeClr val="accent1">
                      <a:lumMod val="50000"/>
                    </a:schemeClr>
                  </a:solidFill>
                  <a:latin typeface="Bahnschrift Light Condensed" panose="020B0502040204020203" pitchFamily="34" charset="0"/>
                </a:rPr>
                <a:t>LEI</a:t>
              </a:r>
              <a:endParaRPr lang="pt-BR" sz="3600" kern="900" spc="290" dirty="0">
                <a:solidFill>
                  <a:schemeClr val="accent1">
                    <a:lumMod val="50000"/>
                  </a:schemeClr>
                </a:solidFill>
                <a:latin typeface="Bahnschrift Light Condensed" panose="020B0502040204020203" pitchFamily="34" charset="0"/>
              </a:endParaRPr>
            </a:p>
          </p:txBody>
        </p:sp>
        <p:sp>
          <p:nvSpPr>
            <p:cNvPr id="4" name="CaixaDeTexto 3">
              <a:extLst>
                <a:ext uri="{FF2B5EF4-FFF2-40B4-BE49-F238E27FC236}">
                  <a16:creationId xmlns:a16="http://schemas.microsoft.com/office/drawing/2014/main" id="{2B480212-CFC0-812E-6987-FA34BB649043}"/>
                </a:ext>
              </a:extLst>
            </p:cNvPr>
            <p:cNvSpPr txBox="1"/>
            <p:nvPr/>
          </p:nvSpPr>
          <p:spPr>
            <a:xfrm>
              <a:off x="6511713" y="337517"/>
              <a:ext cx="2906607" cy="769441"/>
            </a:xfrm>
            <a:prstGeom prst="rect">
              <a:avLst/>
            </a:prstGeom>
            <a:noFill/>
          </p:spPr>
          <p:txBody>
            <a:bodyPr wrap="square">
              <a:spAutoFit/>
            </a:bodyPr>
            <a:lstStyle/>
            <a:p>
              <a:r>
                <a:rPr lang="pt-BR" sz="4400" kern="900" dirty="0">
                  <a:solidFill>
                    <a:schemeClr val="accent2"/>
                  </a:solidFill>
                  <a:latin typeface="Bahnschrift Light Condensed" panose="020B0502040204020203" pitchFamily="34" charset="0"/>
                </a:rPr>
                <a:t>GUSTAVO</a:t>
              </a:r>
            </a:p>
          </p:txBody>
        </p:sp>
        <p:sp>
          <p:nvSpPr>
            <p:cNvPr id="5" name="CaixaDeTexto 4">
              <a:extLst>
                <a:ext uri="{FF2B5EF4-FFF2-40B4-BE49-F238E27FC236}">
                  <a16:creationId xmlns:a16="http://schemas.microsoft.com/office/drawing/2014/main" id="{F5CFB87C-032D-C6A1-D0D2-7F3D535CD4D7}"/>
                </a:ext>
              </a:extLst>
            </p:cNvPr>
            <p:cNvSpPr txBox="1"/>
            <p:nvPr/>
          </p:nvSpPr>
          <p:spPr>
            <a:xfrm>
              <a:off x="7021510" y="-87873"/>
              <a:ext cx="1928180" cy="769441"/>
            </a:xfrm>
            <a:prstGeom prst="rect">
              <a:avLst/>
            </a:prstGeom>
            <a:noFill/>
          </p:spPr>
          <p:txBody>
            <a:bodyPr wrap="square">
              <a:spAutoFit/>
            </a:bodyPr>
            <a:lstStyle/>
            <a:p>
              <a:r>
                <a:rPr lang="pt-BR" sz="4400" kern="900" spc="-300" dirty="0">
                  <a:solidFill>
                    <a:schemeClr val="accent2"/>
                  </a:solidFill>
                  <a:latin typeface="Bahnschrift Light Condensed" panose="020B0502040204020203" pitchFamily="34" charset="0"/>
                </a:rPr>
                <a:t>PAULO</a:t>
              </a:r>
              <a:endParaRPr lang="pt-BR" sz="4400" spc="-300" dirty="0">
                <a:solidFill>
                  <a:schemeClr val="accent2"/>
                </a:solidFill>
              </a:endParaRPr>
            </a:p>
          </p:txBody>
        </p:sp>
      </p:grpSp>
      <p:sp>
        <p:nvSpPr>
          <p:cNvPr id="6" name="Google Shape;302;p48">
            <a:extLst>
              <a:ext uri="{FF2B5EF4-FFF2-40B4-BE49-F238E27FC236}">
                <a16:creationId xmlns:a16="http://schemas.microsoft.com/office/drawing/2014/main" id="{D78BA1B1-E5E3-F34E-3C8B-C11003DA618A}"/>
              </a:ext>
            </a:extLst>
          </p:cNvPr>
          <p:cNvSpPr txBox="1">
            <a:spLocks noChangeArrowheads="1"/>
          </p:cNvSpPr>
          <p:nvPr/>
        </p:nvSpPr>
        <p:spPr bwMode="auto">
          <a:xfrm>
            <a:off x="263823" y="2099"/>
            <a:ext cx="6457018" cy="58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Clr>
                <a:srgbClr val="0F243E"/>
              </a:buClr>
              <a:buSzPts val="3000"/>
              <a:buFont typeface="Arial" panose="020B0604020202020204" pitchFamily="34" charset="0"/>
              <a:buNone/>
            </a:pPr>
            <a:r>
              <a:rPr lang="pt-BR" sz="3000" b="1" dirty="0">
                <a:solidFill>
                  <a:srgbClr val="0F243E"/>
                </a:solidFill>
                <a:latin typeface="+mn-lt"/>
              </a:rPr>
              <a:t>Artigo 6º - Audiovisual</a:t>
            </a:r>
            <a:endParaRPr lang="pt-BR" altLang="pt-BR" sz="2000" b="1" dirty="0">
              <a:solidFill>
                <a:srgbClr val="0F243E"/>
              </a:solidFill>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2978338380"/>
      </p:ext>
    </p:extLst>
  </p:cSld>
  <p:clrMapOvr>
    <a:masterClrMapping/>
  </p:clrMapOvr>
</p:sld>
</file>

<file path=ppt/theme/theme1.xml><?xml version="1.0" encoding="utf-8"?>
<a:theme xmlns:a="http://schemas.openxmlformats.org/drawingml/2006/main" name="Cópia de NA FRENTE 1280x720">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Cópia de NA FRENTE 1280x720</Template>
  <TotalTime>12615</TotalTime>
  <Words>3869</Words>
  <Application>Microsoft Office PowerPoint</Application>
  <PresentationFormat>Apresentação na tela (16:9)</PresentationFormat>
  <Paragraphs>482</Paragraphs>
  <Slides>34</Slides>
  <Notes>32</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34</vt:i4>
      </vt:variant>
    </vt:vector>
  </HeadingPairs>
  <TitlesOfParts>
    <vt:vector size="40" baseType="lpstr">
      <vt:lpstr>Calibri Light</vt:lpstr>
      <vt:lpstr>Arial</vt:lpstr>
      <vt:lpstr>Calibri</vt:lpstr>
      <vt:lpstr>Proxima Nova</vt:lpstr>
      <vt:lpstr>Bahnschrift Light Condensed</vt:lpstr>
      <vt:lpstr>Cópia de NA FRENTE 1280x720</vt:lpstr>
      <vt:lpstr>Apresentação do PowerPoint</vt:lpstr>
      <vt:lpstr>Lei Federal Complementar nº195/2022</vt:lpstr>
      <vt:lpstr>Objetivo do Encontro</vt:lpstr>
      <vt:lpstr>Em 2022, logo após a publicação da Lei, uma comissão com os técnicos e gestores da Secretaria de Cultura e Juventude foi formada para estuda-la e apresentar uma primeira proposta de Plano de Ação, se atentando às diretrizes já determinadas pela própria Lei e buscando traçar um esboço de políticas culturais de suporte para a execução da mesma.   Os fatores considerados por essa comissão para elaboração da atual proposta de Plano de Ação foram:  1 - A experiência prévia dos técnicos e gestores com os artistas e grupos artísticos/culturais do Município; 2 - O retrato da dinâmica cultural formada a partir da Lei Aldir Blanc e do Mapeamento Cultural existente;  3 - Oitivas realizadas com produtores em reuniões e encontros promovidos durante a execução da Lei Aldir Blanc (Ex. 1º. Encontro de Produtores Audiovisuais - Mostra de Audiovisual LAB – 2022); 4 - Primeiras audiências públicas da Lei Paulo Gustavo realizada em setembro de 2022 e abril de 2023 no Teatro Elis  Regina; 5 - Consulta pública on-line iniciada em 19 de abril de 2023.</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 Secretaria de Cultura e Juventude buscará otimizar a distribuição dos recursos para  o maior número de proponentes possível e entende que deve estimular a inclusão e a diversidade de projetos, dando transparência e oportunidade à toda manifestação cultural do Município. Sendo assim, a busca ativa será organizada por 10 territórios para uma ampla divulgação e participação dos artistas. Para garantir políticas afirmativas e acessibilidade a todos os interessados, a organização das inscrições se dará da seguinte forma:   Inscrições online pelo Portal da Cultura;     Inscrições presenciais através de equipe itinerante de Busca Ativa.</vt:lpstr>
      <vt:lpstr>Apresentação do PowerPoint</vt:lpstr>
      <vt:lpstr>Apresentação do PowerPoint</vt:lpstr>
      <vt:lpstr>A consulta pública continua aberta:   . Nessas reuniões específicas de cada artigo, realizadas após a publicação da regulamentação da Lei; . Através do Portal da Cultura https://www.saobernardo.sp.gov.br/web/cultura/leipaulogustavo, desde o dia 19 de abril, até o dia 30 de maio, em formulário digital disponibilizado para apresentação de propostas e sugestões de alteração;  . Em espaços culturais da Secretaria de Cultura e Juventude distribuídos territorialmente, para atendimento preferencial aos munícipes sem acesso digital ou com limitações de locomoção; . Pelo telefone (11) 2630-9609  (das 10h as 12h e das 13h as 16h, apenas para direcionamento de questões e sugestões).   Para viabilizar essa participação da Sociedade Civil na discussão do Plano de Ação  proposto, essa apresentação estará disponível no Portal da Cultura na sua íntegra.</vt:lpstr>
      <vt:lpstr> 1 - Coleta das sugestões propostas pela comunidade cultural e demais atores da sociedade civil sobre o Plano de Ação apresentado, tanto nas reuniões específicas quanto pelo Portal da Cultura;  2 – Análise qualitativa das proposições encaminhadas e modificação dessa proposta levando em consideração a manifestação da sociedade civil e a pertinência legal, entre outros aspectos;  3 – Devolutivas individuais das questões ou sugestões apresentadas;   4 - Ressocialização do material com as alterações promovidas no Portal da Cultura para apreciação da sociedade civil;  5 – Preparação de minutas de editais para a promoção do fomento à produção cultural da cidade segundo os parâmetros determinados pela regulamentação e seguindo os modelos elaborados pelo MinC.   </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LEI PAULO GUSTAVO Lei Complementar nº195 – 08/07/2022</dc:title>
  <dc:creator>casa</dc:creator>
  <cp:lastModifiedBy>José Ricardo Quaglio</cp:lastModifiedBy>
  <cp:revision>117</cp:revision>
  <cp:lastPrinted>2023-04-17T19:14:12Z</cp:lastPrinted>
  <dcterms:modified xsi:type="dcterms:W3CDTF">2023-05-23T18:36:23Z</dcterms:modified>
</cp:coreProperties>
</file>